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60" r:id="rId4"/>
    <p:sldId id="258" r:id="rId5"/>
    <p:sldId id="262" r:id="rId6"/>
    <p:sldId id="292" r:id="rId7"/>
    <p:sldId id="293" r:id="rId8"/>
    <p:sldId id="294" r:id="rId9"/>
    <p:sldId id="259" r:id="rId10"/>
    <p:sldId id="261" r:id="rId11"/>
    <p:sldId id="263" r:id="rId12"/>
    <p:sldId id="265" r:id="rId13"/>
    <p:sldId id="266" r:id="rId14"/>
    <p:sldId id="285" r:id="rId15"/>
    <p:sldId id="282" r:id="rId16"/>
    <p:sldId id="284" r:id="rId17"/>
    <p:sldId id="274" r:id="rId18"/>
    <p:sldId id="291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5" r:id="rId27"/>
    <p:sldId id="276" r:id="rId28"/>
    <p:sldId id="277" r:id="rId29"/>
    <p:sldId id="278" r:id="rId30"/>
    <p:sldId id="279" r:id="rId31"/>
    <p:sldId id="280" r:id="rId32"/>
    <p:sldId id="295" r:id="rId33"/>
    <p:sldId id="281" r:id="rId34"/>
    <p:sldId id="287" r:id="rId35"/>
    <p:sldId id="288" r:id="rId36"/>
    <p:sldId id="289" r:id="rId37"/>
    <p:sldId id="290" r:id="rId38"/>
    <p:sldId id="264" r:id="rId39"/>
    <p:sldId id="283" r:id="rId40"/>
    <p:sldId id="286" r:id="rId4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svg"/><Relationship Id="rId1" Type="http://schemas.openxmlformats.org/officeDocument/2006/relationships/image" Target="../media/image50.png"/><Relationship Id="rId6" Type="http://schemas.openxmlformats.org/officeDocument/2006/relationships/image" Target="../media/image45.sv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18/5/colors/Iconchunking_neutralicontext_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bg1"/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bg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EE3191-108A-4243-95C4-A0428591001D}" type="doc">
      <dgm:prSet loTypeId="urn:microsoft.com/office/officeart/2018/2/layout/IconVerticalSolidList" loCatId="icon" qsTypeId="urn:microsoft.com/office/officeart/2005/8/quickstyle/simple5" qsCatId="simple" csTypeId="urn:microsoft.com/office/officeart/2018/5/colors/Iconchunking_neutralicontext_colorful1" csCatId="colorful" phldr="1"/>
      <dgm:spPr/>
      <dgm:t>
        <a:bodyPr/>
        <a:lstStyle/>
        <a:p>
          <a:endParaRPr lang="en-US"/>
        </a:p>
      </dgm:t>
    </dgm:pt>
    <dgm:pt modelId="{0F150B93-E551-4AEF-96D4-8B22E0D8E3F8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Export- driven economy</a:t>
          </a:r>
          <a:endParaRPr lang="en-US"/>
        </a:p>
      </dgm:t>
    </dgm:pt>
    <dgm:pt modelId="{2DE89D46-B043-4781-AA9A-5FF24A7F881D}" type="parTrans" cxnId="{8B104D6E-E8CA-441B-8D13-9084A339343F}">
      <dgm:prSet/>
      <dgm:spPr/>
      <dgm:t>
        <a:bodyPr/>
        <a:lstStyle/>
        <a:p>
          <a:endParaRPr lang="en-US"/>
        </a:p>
      </dgm:t>
    </dgm:pt>
    <dgm:pt modelId="{F32A6CC8-E5C0-455D-A485-50F1B0E2DBD8}" type="sibTrans" cxnId="{8B104D6E-E8CA-441B-8D13-9084A339343F}">
      <dgm:prSet/>
      <dgm:spPr/>
      <dgm:t>
        <a:bodyPr/>
        <a:lstStyle/>
        <a:p>
          <a:endParaRPr lang="en-US"/>
        </a:p>
      </dgm:t>
    </dgm:pt>
    <dgm:pt modelId="{30B91E3E-180D-4434-A7A3-CB9B8B9BF6D7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The Czech Republic depends on foreign demand</a:t>
          </a:r>
          <a:endParaRPr lang="en-US"/>
        </a:p>
      </dgm:t>
    </dgm:pt>
    <dgm:pt modelId="{149FAAEC-D8EA-4785-BC5B-28F566544444}" type="parTrans" cxnId="{2B7073C9-B46D-4B89-9E72-04D73BA49B0A}">
      <dgm:prSet/>
      <dgm:spPr/>
      <dgm:t>
        <a:bodyPr/>
        <a:lstStyle/>
        <a:p>
          <a:endParaRPr lang="en-US"/>
        </a:p>
      </dgm:t>
    </dgm:pt>
    <dgm:pt modelId="{B61909D8-CF9F-43DC-9335-9AA31F21A831}" type="sibTrans" cxnId="{2B7073C9-B46D-4B89-9E72-04D73BA49B0A}">
      <dgm:prSet/>
      <dgm:spPr/>
      <dgm:t>
        <a:bodyPr/>
        <a:lstStyle/>
        <a:p>
          <a:endParaRPr lang="en-US"/>
        </a:p>
      </dgm:t>
    </dgm:pt>
    <dgm:pt modelId="{E6FA3177-93B0-4B03-A32D-3BA7C117D11E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84 % of Czech exports go to fellow to EU countries</a:t>
          </a:r>
          <a:endParaRPr lang="en-US"/>
        </a:p>
      </dgm:t>
    </dgm:pt>
    <dgm:pt modelId="{71F943F5-8036-4457-A12F-58068290BE8E}" type="parTrans" cxnId="{75AD4DA9-4931-4CD9-9004-FE9F0719716A}">
      <dgm:prSet/>
      <dgm:spPr/>
      <dgm:t>
        <a:bodyPr/>
        <a:lstStyle/>
        <a:p>
          <a:endParaRPr lang="en-US"/>
        </a:p>
      </dgm:t>
    </dgm:pt>
    <dgm:pt modelId="{14CABB59-8C96-4314-9B87-DC2CFE044C2C}" type="sibTrans" cxnId="{75AD4DA9-4931-4CD9-9004-FE9F0719716A}">
      <dgm:prSet/>
      <dgm:spPr/>
      <dgm:t>
        <a:bodyPr/>
        <a:lstStyle/>
        <a:p>
          <a:endParaRPr lang="en-US"/>
        </a:p>
      </dgm:t>
    </dgm:pt>
    <dgm:pt modelId="{764BAAB4-4A3B-455F-A67C-BFF53E91558B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&gt;60 % of this amount is shipped to the Eurozone</a:t>
          </a:r>
          <a:endParaRPr lang="en-US"/>
        </a:p>
      </dgm:t>
    </dgm:pt>
    <dgm:pt modelId="{9D04E22D-655C-46F8-9B26-A216ED054634}" type="parTrans" cxnId="{F5362F81-15DE-45BD-A327-1BFCF396D353}">
      <dgm:prSet/>
      <dgm:spPr/>
      <dgm:t>
        <a:bodyPr/>
        <a:lstStyle/>
        <a:p>
          <a:endParaRPr lang="en-US"/>
        </a:p>
      </dgm:t>
    </dgm:pt>
    <dgm:pt modelId="{87CD7377-9473-414C-AF25-17A77708177D}" type="sibTrans" cxnId="{F5362F81-15DE-45BD-A327-1BFCF396D353}">
      <dgm:prSet/>
      <dgm:spPr/>
      <dgm:t>
        <a:bodyPr/>
        <a:lstStyle/>
        <a:p>
          <a:endParaRPr lang="en-US"/>
        </a:p>
      </dgm:t>
    </dgm:pt>
    <dgm:pt modelId="{362D144E-FD40-4318-AA66-C62468876970}">
      <dgm:prSet/>
      <dgm:spPr/>
      <dgm:t>
        <a:bodyPr/>
        <a:lstStyle/>
        <a:p>
          <a:pPr>
            <a:lnSpc>
              <a:spcPct val="100000"/>
            </a:lnSpc>
          </a:pPr>
          <a:r>
            <a:rPr lang="cs-CZ"/>
            <a:t>32 % to </a:t>
          </a:r>
          <a:r>
            <a:rPr lang="cs-CZ" err="1"/>
            <a:t>the</a:t>
          </a:r>
          <a:r>
            <a:rPr lang="cs-CZ"/>
            <a:t> </a:t>
          </a:r>
          <a:r>
            <a:rPr lang="cs-CZ" err="1"/>
            <a:t>Czechs</a:t>
          </a:r>
          <a:r>
            <a:rPr lang="cs-CZ"/>
            <a:t> </a:t>
          </a:r>
          <a:r>
            <a:rPr lang="cs-CZ" err="1"/>
            <a:t>largest</a:t>
          </a:r>
          <a:r>
            <a:rPr lang="cs-CZ"/>
            <a:t> </a:t>
          </a:r>
          <a:r>
            <a:rPr lang="cs-CZ" err="1"/>
            <a:t>trading</a:t>
          </a:r>
          <a:r>
            <a:rPr lang="cs-CZ"/>
            <a:t> partner </a:t>
          </a:r>
          <a:r>
            <a:rPr lang="cs-CZ">
              <a:sym typeface="Wingdings" panose="05000000000000000000" pitchFamily="2" charset="2"/>
            </a:rPr>
            <a:t></a:t>
          </a:r>
          <a:r>
            <a:rPr lang="cs-CZ"/>
            <a:t> Germany </a:t>
          </a:r>
          <a:endParaRPr lang="en-US"/>
        </a:p>
      </dgm:t>
    </dgm:pt>
    <dgm:pt modelId="{8C977F69-5C0B-4F19-99E9-4322D3FA3FE4}" type="parTrans" cxnId="{F5D5DE26-9B82-4B09-828E-ADB80E269CC6}">
      <dgm:prSet/>
      <dgm:spPr/>
      <dgm:t>
        <a:bodyPr/>
        <a:lstStyle/>
        <a:p>
          <a:endParaRPr lang="en-US"/>
        </a:p>
      </dgm:t>
    </dgm:pt>
    <dgm:pt modelId="{2CB04BDF-86E4-4815-A0FA-435F622DAE58}" type="sibTrans" cxnId="{F5D5DE26-9B82-4B09-828E-ADB80E269CC6}">
      <dgm:prSet/>
      <dgm:spPr/>
      <dgm:t>
        <a:bodyPr/>
        <a:lstStyle/>
        <a:p>
          <a:endParaRPr lang="en-US"/>
        </a:p>
      </dgm:t>
    </dgm:pt>
    <dgm:pt modelId="{561EECF2-6DA7-4300-A0BE-C578E6FBF1FA}" type="pres">
      <dgm:prSet presAssocID="{F9EE3191-108A-4243-95C4-A0428591001D}" presName="root" presStyleCnt="0">
        <dgm:presLayoutVars>
          <dgm:dir/>
          <dgm:resizeHandles val="exact"/>
        </dgm:presLayoutVars>
      </dgm:prSet>
      <dgm:spPr/>
    </dgm:pt>
    <dgm:pt modelId="{55A0ADDF-9C50-4BA0-A1F3-161FD35A7F9C}" type="pres">
      <dgm:prSet presAssocID="{0F150B93-E551-4AEF-96D4-8B22E0D8E3F8}" presName="compNode" presStyleCnt="0"/>
      <dgm:spPr/>
    </dgm:pt>
    <dgm:pt modelId="{6629ECA2-9438-4628-8FA5-E943ABA85E7F}" type="pres">
      <dgm:prSet presAssocID="{0F150B93-E551-4AEF-96D4-8B22E0D8E3F8}" presName="bgRect" presStyleLbl="bgShp" presStyleIdx="0" presStyleCnt="5"/>
      <dgm:spPr/>
    </dgm:pt>
    <dgm:pt modelId="{13D42BC2-0F6E-48EB-853E-FF7948A9B097}" type="pres">
      <dgm:prSet presAssocID="{0F150B93-E551-4AEF-96D4-8B22E0D8E3F8}" presName="iconRect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uck"/>
        </a:ext>
      </dgm:extLst>
    </dgm:pt>
    <dgm:pt modelId="{8E01E7DC-F434-4D26-A7E9-C497D7F8634F}" type="pres">
      <dgm:prSet presAssocID="{0F150B93-E551-4AEF-96D4-8B22E0D8E3F8}" presName="spaceRect" presStyleCnt="0"/>
      <dgm:spPr/>
    </dgm:pt>
    <dgm:pt modelId="{5CCAC71B-B76E-4422-8FE9-11D1B08B7023}" type="pres">
      <dgm:prSet presAssocID="{0F150B93-E551-4AEF-96D4-8B22E0D8E3F8}" presName="parTx" presStyleLbl="revTx" presStyleIdx="0" presStyleCnt="5">
        <dgm:presLayoutVars>
          <dgm:chMax val="0"/>
          <dgm:chPref val="0"/>
        </dgm:presLayoutVars>
      </dgm:prSet>
      <dgm:spPr/>
    </dgm:pt>
    <dgm:pt modelId="{E6D96724-243A-4F35-812C-1E4A7F9E98B7}" type="pres">
      <dgm:prSet presAssocID="{F32A6CC8-E5C0-455D-A485-50F1B0E2DBD8}" presName="sibTrans" presStyleCnt="0"/>
      <dgm:spPr/>
    </dgm:pt>
    <dgm:pt modelId="{BAF704A1-03C1-4108-8C4B-615481B5E333}" type="pres">
      <dgm:prSet presAssocID="{30B91E3E-180D-4434-A7A3-CB9B8B9BF6D7}" presName="compNode" presStyleCnt="0"/>
      <dgm:spPr/>
    </dgm:pt>
    <dgm:pt modelId="{B3D55ED8-51A8-43C3-B97F-5FF1A164BFD3}" type="pres">
      <dgm:prSet presAssocID="{30B91E3E-180D-4434-A7A3-CB9B8B9BF6D7}" presName="bgRect" presStyleLbl="bgShp" presStyleIdx="1" presStyleCnt="5"/>
      <dgm:spPr/>
    </dgm:pt>
    <dgm:pt modelId="{402C290C-40F4-4A0C-8D3D-0F020012EDDD}" type="pres">
      <dgm:prSet presAssocID="{30B91E3E-180D-4434-A7A3-CB9B8B9BF6D7}" presName="iconRect" presStyleLbl="node1" presStyleIdx="1" presStyleCnt="5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vropa"/>
        </a:ext>
      </dgm:extLst>
    </dgm:pt>
    <dgm:pt modelId="{0D4BA2C4-CA68-4154-A31F-5AD794ECDEB7}" type="pres">
      <dgm:prSet presAssocID="{30B91E3E-180D-4434-A7A3-CB9B8B9BF6D7}" presName="spaceRect" presStyleCnt="0"/>
      <dgm:spPr/>
    </dgm:pt>
    <dgm:pt modelId="{4E0027CC-A3E9-4A4E-994A-DF08877A9F69}" type="pres">
      <dgm:prSet presAssocID="{30B91E3E-180D-4434-A7A3-CB9B8B9BF6D7}" presName="parTx" presStyleLbl="revTx" presStyleIdx="1" presStyleCnt="5">
        <dgm:presLayoutVars>
          <dgm:chMax val="0"/>
          <dgm:chPref val="0"/>
        </dgm:presLayoutVars>
      </dgm:prSet>
      <dgm:spPr/>
    </dgm:pt>
    <dgm:pt modelId="{E966804E-6FE8-4264-BB66-1A0AC46E361A}" type="pres">
      <dgm:prSet presAssocID="{B61909D8-CF9F-43DC-9335-9AA31F21A831}" presName="sibTrans" presStyleCnt="0"/>
      <dgm:spPr/>
    </dgm:pt>
    <dgm:pt modelId="{70FBF7B2-B67A-4253-9E31-08A037BB4AC2}" type="pres">
      <dgm:prSet presAssocID="{E6FA3177-93B0-4B03-A32D-3BA7C117D11E}" presName="compNode" presStyleCnt="0"/>
      <dgm:spPr/>
    </dgm:pt>
    <dgm:pt modelId="{27F7FA39-4544-46AD-91FF-423B6D6201F4}" type="pres">
      <dgm:prSet presAssocID="{E6FA3177-93B0-4B03-A32D-3BA7C117D11E}" presName="bgRect" presStyleLbl="bgShp" presStyleIdx="2" presStyleCnt="5"/>
      <dgm:spPr/>
    </dgm:pt>
    <dgm:pt modelId="{B71EE301-BE38-4EAE-B99C-0F2DB2EE3B53}" type="pres">
      <dgm:prSet presAssocID="{E6FA3177-93B0-4B03-A32D-3BA7C117D11E}" presName="iconRect" presStyleLbl="node1" presStyleIdx="2" presStyleCnt="5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lóbus s Afrikou a Evropou"/>
        </a:ext>
      </dgm:extLst>
    </dgm:pt>
    <dgm:pt modelId="{0DE524D9-3118-4A20-A065-2518C5FCAC97}" type="pres">
      <dgm:prSet presAssocID="{E6FA3177-93B0-4B03-A32D-3BA7C117D11E}" presName="spaceRect" presStyleCnt="0"/>
      <dgm:spPr/>
    </dgm:pt>
    <dgm:pt modelId="{4BBEB71C-958D-4E84-A782-9E53B9FF0AA8}" type="pres">
      <dgm:prSet presAssocID="{E6FA3177-93B0-4B03-A32D-3BA7C117D11E}" presName="parTx" presStyleLbl="revTx" presStyleIdx="2" presStyleCnt="5">
        <dgm:presLayoutVars>
          <dgm:chMax val="0"/>
          <dgm:chPref val="0"/>
        </dgm:presLayoutVars>
      </dgm:prSet>
      <dgm:spPr/>
    </dgm:pt>
    <dgm:pt modelId="{8755140C-A26C-4D10-94EE-C43ECE5BAD96}" type="pres">
      <dgm:prSet presAssocID="{14CABB59-8C96-4314-9B87-DC2CFE044C2C}" presName="sibTrans" presStyleCnt="0"/>
      <dgm:spPr/>
    </dgm:pt>
    <dgm:pt modelId="{C089C7BD-3798-4CB8-A69A-8D3420F91A0A}" type="pres">
      <dgm:prSet presAssocID="{764BAAB4-4A3B-455F-A67C-BFF53E91558B}" presName="compNode" presStyleCnt="0"/>
      <dgm:spPr/>
    </dgm:pt>
    <dgm:pt modelId="{E95902F6-CF43-4A2D-9CDF-E91931771A4E}" type="pres">
      <dgm:prSet presAssocID="{764BAAB4-4A3B-455F-A67C-BFF53E91558B}" presName="bgRect" presStyleLbl="bgShp" presStyleIdx="3" presStyleCnt="5"/>
      <dgm:spPr/>
    </dgm:pt>
    <dgm:pt modelId="{D38EDABA-D866-47E5-A30E-F94438888F49}" type="pres">
      <dgm:prSet presAssocID="{764BAAB4-4A3B-455F-A67C-BFF53E91558B}" presName="iconRect" presStyleLbl="nod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Euro"/>
        </a:ext>
      </dgm:extLst>
    </dgm:pt>
    <dgm:pt modelId="{B58E53BF-4935-46AE-8060-44E6C5602EF1}" type="pres">
      <dgm:prSet presAssocID="{764BAAB4-4A3B-455F-A67C-BFF53E91558B}" presName="spaceRect" presStyleCnt="0"/>
      <dgm:spPr/>
    </dgm:pt>
    <dgm:pt modelId="{04E7BAF1-4236-4B36-812E-96039B0419F1}" type="pres">
      <dgm:prSet presAssocID="{764BAAB4-4A3B-455F-A67C-BFF53E91558B}" presName="parTx" presStyleLbl="revTx" presStyleIdx="3" presStyleCnt="5">
        <dgm:presLayoutVars>
          <dgm:chMax val="0"/>
          <dgm:chPref val="0"/>
        </dgm:presLayoutVars>
      </dgm:prSet>
      <dgm:spPr/>
    </dgm:pt>
    <dgm:pt modelId="{964493EB-C472-416F-B27C-C84022BB1435}" type="pres">
      <dgm:prSet presAssocID="{87CD7377-9473-414C-AF25-17A77708177D}" presName="sibTrans" presStyleCnt="0"/>
      <dgm:spPr/>
    </dgm:pt>
    <dgm:pt modelId="{78F04AB7-285B-4E53-922C-E857EF36FF75}" type="pres">
      <dgm:prSet presAssocID="{362D144E-FD40-4318-AA66-C62468876970}" presName="compNode" presStyleCnt="0"/>
      <dgm:spPr/>
    </dgm:pt>
    <dgm:pt modelId="{9C6B7FBF-6BA8-4C3E-A29B-CD0C1316DD28}" type="pres">
      <dgm:prSet presAssocID="{362D144E-FD40-4318-AA66-C62468876970}" presName="bgRect" presStyleLbl="bgShp" presStyleIdx="4" presStyleCnt="5"/>
      <dgm:spPr/>
    </dgm:pt>
    <dgm:pt modelId="{75F4EAEF-DDCD-4F5B-8D63-24ECE5B486AC}" type="pres">
      <dgm:prSet presAssocID="{362D144E-FD40-4318-AA66-C62468876970}" presName="iconRect" presStyleLbl="node1" presStyleIdx="4" presStyleCnt="5"/>
      <dgm:spPr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Město"/>
        </a:ext>
      </dgm:extLst>
    </dgm:pt>
    <dgm:pt modelId="{BF2EFC15-72E3-47AB-AE90-A892C01CE9D1}" type="pres">
      <dgm:prSet presAssocID="{362D144E-FD40-4318-AA66-C62468876970}" presName="spaceRect" presStyleCnt="0"/>
      <dgm:spPr/>
    </dgm:pt>
    <dgm:pt modelId="{8AD08EAB-A83C-41BD-94FA-557BB8B7D59E}" type="pres">
      <dgm:prSet presAssocID="{362D144E-FD40-4318-AA66-C62468876970}" presName="parTx" presStyleLbl="revTx" presStyleIdx="4" presStyleCnt="5">
        <dgm:presLayoutVars>
          <dgm:chMax val="0"/>
          <dgm:chPref val="0"/>
        </dgm:presLayoutVars>
      </dgm:prSet>
      <dgm:spPr/>
    </dgm:pt>
  </dgm:ptLst>
  <dgm:cxnLst>
    <dgm:cxn modelId="{E66B6919-17B3-42DD-AA0C-824074DC7C03}" type="presOf" srcId="{30B91E3E-180D-4434-A7A3-CB9B8B9BF6D7}" destId="{4E0027CC-A3E9-4A4E-994A-DF08877A9F69}" srcOrd="0" destOrd="0" presId="urn:microsoft.com/office/officeart/2018/2/layout/IconVerticalSolidList"/>
    <dgm:cxn modelId="{F5D5DE26-9B82-4B09-828E-ADB80E269CC6}" srcId="{F9EE3191-108A-4243-95C4-A0428591001D}" destId="{362D144E-FD40-4318-AA66-C62468876970}" srcOrd="4" destOrd="0" parTransId="{8C977F69-5C0B-4F19-99E9-4322D3FA3FE4}" sibTransId="{2CB04BDF-86E4-4815-A0FA-435F622DAE58}"/>
    <dgm:cxn modelId="{94174D31-9009-4D4E-97EE-64B0E2D90552}" type="presOf" srcId="{0F150B93-E551-4AEF-96D4-8B22E0D8E3F8}" destId="{5CCAC71B-B76E-4422-8FE9-11D1B08B7023}" srcOrd="0" destOrd="0" presId="urn:microsoft.com/office/officeart/2018/2/layout/IconVerticalSolidList"/>
    <dgm:cxn modelId="{EC0D1A6D-840F-4244-ABFA-0041B72ADE03}" type="presOf" srcId="{362D144E-FD40-4318-AA66-C62468876970}" destId="{8AD08EAB-A83C-41BD-94FA-557BB8B7D59E}" srcOrd="0" destOrd="0" presId="urn:microsoft.com/office/officeart/2018/2/layout/IconVerticalSolidList"/>
    <dgm:cxn modelId="{8B104D6E-E8CA-441B-8D13-9084A339343F}" srcId="{F9EE3191-108A-4243-95C4-A0428591001D}" destId="{0F150B93-E551-4AEF-96D4-8B22E0D8E3F8}" srcOrd="0" destOrd="0" parTransId="{2DE89D46-B043-4781-AA9A-5FF24A7F881D}" sibTransId="{F32A6CC8-E5C0-455D-A485-50F1B0E2DBD8}"/>
    <dgm:cxn modelId="{DB500980-4B62-4E55-A982-9FBFE4B1D253}" type="presOf" srcId="{764BAAB4-4A3B-455F-A67C-BFF53E91558B}" destId="{04E7BAF1-4236-4B36-812E-96039B0419F1}" srcOrd="0" destOrd="0" presId="urn:microsoft.com/office/officeart/2018/2/layout/IconVerticalSolidList"/>
    <dgm:cxn modelId="{F5362F81-15DE-45BD-A327-1BFCF396D353}" srcId="{F9EE3191-108A-4243-95C4-A0428591001D}" destId="{764BAAB4-4A3B-455F-A67C-BFF53E91558B}" srcOrd="3" destOrd="0" parTransId="{9D04E22D-655C-46F8-9B26-A216ED054634}" sibTransId="{87CD7377-9473-414C-AF25-17A77708177D}"/>
    <dgm:cxn modelId="{7E96AF83-BE4D-437E-BF09-61A6F31E550D}" type="presOf" srcId="{E6FA3177-93B0-4B03-A32D-3BA7C117D11E}" destId="{4BBEB71C-958D-4E84-A782-9E53B9FF0AA8}" srcOrd="0" destOrd="0" presId="urn:microsoft.com/office/officeart/2018/2/layout/IconVerticalSolidList"/>
    <dgm:cxn modelId="{75AD4DA9-4931-4CD9-9004-FE9F0719716A}" srcId="{F9EE3191-108A-4243-95C4-A0428591001D}" destId="{E6FA3177-93B0-4B03-A32D-3BA7C117D11E}" srcOrd="2" destOrd="0" parTransId="{71F943F5-8036-4457-A12F-58068290BE8E}" sibTransId="{14CABB59-8C96-4314-9B87-DC2CFE044C2C}"/>
    <dgm:cxn modelId="{E7A6ADB9-FD48-4201-8B0E-F02793229531}" type="presOf" srcId="{F9EE3191-108A-4243-95C4-A0428591001D}" destId="{561EECF2-6DA7-4300-A0BE-C578E6FBF1FA}" srcOrd="0" destOrd="0" presId="urn:microsoft.com/office/officeart/2018/2/layout/IconVerticalSolidList"/>
    <dgm:cxn modelId="{2B7073C9-B46D-4B89-9E72-04D73BA49B0A}" srcId="{F9EE3191-108A-4243-95C4-A0428591001D}" destId="{30B91E3E-180D-4434-A7A3-CB9B8B9BF6D7}" srcOrd="1" destOrd="0" parTransId="{149FAAEC-D8EA-4785-BC5B-28F566544444}" sibTransId="{B61909D8-CF9F-43DC-9335-9AA31F21A831}"/>
    <dgm:cxn modelId="{16D5096A-F4E1-4C25-BF93-CD057D31E52D}" type="presParOf" srcId="{561EECF2-6DA7-4300-A0BE-C578E6FBF1FA}" destId="{55A0ADDF-9C50-4BA0-A1F3-161FD35A7F9C}" srcOrd="0" destOrd="0" presId="urn:microsoft.com/office/officeart/2018/2/layout/IconVerticalSolidList"/>
    <dgm:cxn modelId="{10C482A7-BBCE-4A5F-9517-CCBFEF1DC9D9}" type="presParOf" srcId="{55A0ADDF-9C50-4BA0-A1F3-161FD35A7F9C}" destId="{6629ECA2-9438-4628-8FA5-E943ABA85E7F}" srcOrd="0" destOrd="0" presId="urn:microsoft.com/office/officeart/2018/2/layout/IconVerticalSolidList"/>
    <dgm:cxn modelId="{E78B0D80-EDC1-42B1-9EC4-BFA8DD7DD637}" type="presParOf" srcId="{55A0ADDF-9C50-4BA0-A1F3-161FD35A7F9C}" destId="{13D42BC2-0F6E-48EB-853E-FF7948A9B097}" srcOrd="1" destOrd="0" presId="urn:microsoft.com/office/officeart/2018/2/layout/IconVerticalSolidList"/>
    <dgm:cxn modelId="{59DB49A2-9E22-41D1-9AB5-1528316DC54A}" type="presParOf" srcId="{55A0ADDF-9C50-4BA0-A1F3-161FD35A7F9C}" destId="{8E01E7DC-F434-4D26-A7E9-C497D7F8634F}" srcOrd="2" destOrd="0" presId="urn:microsoft.com/office/officeart/2018/2/layout/IconVerticalSolidList"/>
    <dgm:cxn modelId="{133B0BBF-342D-4020-ACBA-5BF7C6C33B03}" type="presParOf" srcId="{55A0ADDF-9C50-4BA0-A1F3-161FD35A7F9C}" destId="{5CCAC71B-B76E-4422-8FE9-11D1B08B7023}" srcOrd="3" destOrd="0" presId="urn:microsoft.com/office/officeart/2018/2/layout/IconVerticalSolidList"/>
    <dgm:cxn modelId="{ED467CB3-85A3-4F80-A337-C520A084D4B2}" type="presParOf" srcId="{561EECF2-6DA7-4300-A0BE-C578E6FBF1FA}" destId="{E6D96724-243A-4F35-812C-1E4A7F9E98B7}" srcOrd="1" destOrd="0" presId="urn:microsoft.com/office/officeart/2018/2/layout/IconVerticalSolidList"/>
    <dgm:cxn modelId="{1DC1402F-86C1-4F5C-880C-BF3F4604F52F}" type="presParOf" srcId="{561EECF2-6DA7-4300-A0BE-C578E6FBF1FA}" destId="{BAF704A1-03C1-4108-8C4B-615481B5E333}" srcOrd="2" destOrd="0" presId="urn:microsoft.com/office/officeart/2018/2/layout/IconVerticalSolidList"/>
    <dgm:cxn modelId="{41C4F773-0B69-44AD-8F18-6561A1A4A0B8}" type="presParOf" srcId="{BAF704A1-03C1-4108-8C4B-615481B5E333}" destId="{B3D55ED8-51A8-43C3-B97F-5FF1A164BFD3}" srcOrd="0" destOrd="0" presId="urn:microsoft.com/office/officeart/2018/2/layout/IconVerticalSolidList"/>
    <dgm:cxn modelId="{DA6D7D19-68CF-4A64-9B94-1A1164859F69}" type="presParOf" srcId="{BAF704A1-03C1-4108-8C4B-615481B5E333}" destId="{402C290C-40F4-4A0C-8D3D-0F020012EDDD}" srcOrd="1" destOrd="0" presId="urn:microsoft.com/office/officeart/2018/2/layout/IconVerticalSolidList"/>
    <dgm:cxn modelId="{2824ED86-67BE-434A-A003-1184260977F7}" type="presParOf" srcId="{BAF704A1-03C1-4108-8C4B-615481B5E333}" destId="{0D4BA2C4-CA68-4154-A31F-5AD794ECDEB7}" srcOrd="2" destOrd="0" presId="urn:microsoft.com/office/officeart/2018/2/layout/IconVerticalSolidList"/>
    <dgm:cxn modelId="{87C6DACD-C8E2-4B40-8D0F-D22FDC9DAEB7}" type="presParOf" srcId="{BAF704A1-03C1-4108-8C4B-615481B5E333}" destId="{4E0027CC-A3E9-4A4E-994A-DF08877A9F69}" srcOrd="3" destOrd="0" presId="urn:microsoft.com/office/officeart/2018/2/layout/IconVerticalSolidList"/>
    <dgm:cxn modelId="{43A39A20-4CE8-438E-A512-12E04AD04387}" type="presParOf" srcId="{561EECF2-6DA7-4300-A0BE-C578E6FBF1FA}" destId="{E966804E-6FE8-4264-BB66-1A0AC46E361A}" srcOrd="3" destOrd="0" presId="urn:microsoft.com/office/officeart/2018/2/layout/IconVerticalSolidList"/>
    <dgm:cxn modelId="{58432335-BF99-4B75-BC53-AEC53C6FFAA0}" type="presParOf" srcId="{561EECF2-6DA7-4300-A0BE-C578E6FBF1FA}" destId="{70FBF7B2-B67A-4253-9E31-08A037BB4AC2}" srcOrd="4" destOrd="0" presId="urn:microsoft.com/office/officeart/2018/2/layout/IconVerticalSolidList"/>
    <dgm:cxn modelId="{CF3F970D-58B5-4E73-9AAC-3166A884DD2B}" type="presParOf" srcId="{70FBF7B2-B67A-4253-9E31-08A037BB4AC2}" destId="{27F7FA39-4544-46AD-91FF-423B6D6201F4}" srcOrd="0" destOrd="0" presId="urn:microsoft.com/office/officeart/2018/2/layout/IconVerticalSolidList"/>
    <dgm:cxn modelId="{F406AFDE-AB53-4940-9045-E81E6A89833C}" type="presParOf" srcId="{70FBF7B2-B67A-4253-9E31-08A037BB4AC2}" destId="{B71EE301-BE38-4EAE-B99C-0F2DB2EE3B53}" srcOrd="1" destOrd="0" presId="urn:microsoft.com/office/officeart/2018/2/layout/IconVerticalSolidList"/>
    <dgm:cxn modelId="{5A934530-DE00-443E-9011-F8856754B183}" type="presParOf" srcId="{70FBF7B2-B67A-4253-9E31-08A037BB4AC2}" destId="{0DE524D9-3118-4A20-A065-2518C5FCAC97}" srcOrd="2" destOrd="0" presId="urn:microsoft.com/office/officeart/2018/2/layout/IconVerticalSolidList"/>
    <dgm:cxn modelId="{F27069AE-C16E-4DAA-A2B2-9FC6C2236369}" type="presParOf" srcId="{70FBF7B2-B67A-4253-9E31-08A037BB4AC2}" destId="{4BBEB71C-958D-4E84-A782-9E53B9FF0AA8}" srcOrd="3" destOrd="0" presId="urn:microsoft.com/office/officeart/2018/2/layout/IconVerticalSolidList"/>
    <dgm:cxn modelId="{0D815A2C-DF34-44E1-8868-1D85D89769AE}" type="presParOf" srcId="{561EECF2-6DA7-4300-A0BE-C578E6FBF1FA}" destId="{8755140C-A26C-4D10-94EE-C43ECE5BAD96}" srcOrd="5" destOrd="0" presId="urn:microsoft.com/office/officeart/2018/2/layout/IconVerticalSolidList"/>
    <dgm:cxn modelId="{126F28E6-5C2B-4BBD-8E74-83EA504549DA}" type="presParOf" srcId="{561EECF2-6DA7-4300-A0BE-C578E6FBF1FA}" destId="{C089C7BD-3798-4CB8-A69A-8D3420F91A0A}" srcOrd="6" destOrd="0" presId="urn:microsoft.com/office/officeart/2018/2/layout/IconVerticalSolidList"/>
    <dgm:cxn modelId="{E3DE9677-5B3D-48E6-82EA-D06F5F556C30}" type="presParOf" srcId="{C089C7BD-3798-4CB8-A69A-8D3420F91A0A}" destId="{E95902F6-CF43-4A2D-9CDF-E91931771A4E}" srcOrd="0" destOrd="0" presId="urn:microsoft.com/office/officeart/2018/2/layout/IconVerticalSolidList"/>
    <dgm:cxn modelId="{E0C89039-6120-4644-A879-00D11BDB809D}" type="presParOf" srcId="{C089C7BD-3798-4CB8-A69A-8D3420F91A0A}" destId="{D38EDABA-D866-47E5-A30E-F94438888F49}" srcOrd="1" destOrd="0" presId="urn:microsoft.com/office/officeart/2018/2/layout/IconVerticalSolidList"/>
    <dgm:cxn modelId="{CD34FCD9-5AA8-4173-AE23-785B5548D6BF}" type="presParOf" srcId="{C089C7BD-3798-4CB8-A69A-8D3420F91A0A}" destId="{B58E53BF-4935-46AE-8060-44E6C5602EF1}" srcOrd="2" destOrd="0" presId="urn:microsoft.com/office/officeart/2018/2/layout/IconVerticalSolidList"/>
    <dgm:cxn modelId="{D9CF8D1C-5819-4F03-936F-138944514324}" type="presParOf" srcId="{C089C7BD-3798-4CB8-A69A-8D3420F91A0A}" destId="{04E7BAF1-4236-4B36-812E-96039B0419F1}" srcOrd="3" destOrd="0" presId="urn:microsoft.com/office/officeart/2018/2/layout/IconVerticalSolidList"/>
    <dgm:cxn modelId="{A3E04136-8C4C-48D7-9656-AC21EDE46CD9}" type="presParOf" srcId="{561EECF2-6DA7-4300-A0BE-C578E6FBF1FA}" destId="{964493EB-C472-416F-B27C-C84022BB1435}" srcOrd="7" destOrd="0" presId="urn:microsoft.com/office/officeart/2018/2/layout/IconVerticalSolidList"/>
    <dgm:cxn modelId="{4DAC0243-3469-45F7-8D82-1CBB228A093F}" type="presParOf" srcId="{561EECF2-6DA7-4300-A0BE-C578E6FBF1FA}" destId="{78F04AB7-285B-4E53-922C-E857EF36FF75}" srcOrd="8" destOrd="0" presId="urn:microsoft.com/office/officeart/2018/2/layout/IconVerticalSolidList"/>
    <dgm:cxn modelId="{3B025842-75E4-4CDA-83FC-F3312A200AA0}" type="presParOf" srcId="{78F04AB7-285B-4E53-922C-E857EF36FF75}" destId="{9C6B7FBF-6BA8-4C3E-A29B-CD0C1316DD28}" srcOrd="0" destOrd="0" presId="urn:microsoft.com/office/officeart/2018/2/layout/IconVerticalSolidList"/>
    <dgm:cxn modelId="{74A09440-5120-4429-A358-7CEFA16884E2}" type="presParOf" srcId="{78F04AB7-285B-4E53-922C-E857EF36FF75}" destId="{75F4EAEF-DDCD-4F5B-8D63-24ECE5B486AC}" srcOrd="1" destOrd="0" presId="urn:microsoft.com/office/officeart/2018/2/layout/IconVerticalSolidList"/>
    <dgm:cxn modelId="{4E90A62A-09E1-4658-B3D2-18AFC172E540}" type="presParOf" srcId="{78F04AB7-285B-4E53-922C-E857EF36FF75}" destId="{BF2EFC15-72E3-47AB-AE90-A892C01CE9D1}" srcOrd="2" destOrd="0" presId="urn:microsoft.com/office/officeart/2018/2/layout/IconVerticalSolidList"/>
    <dgm:cxn modelId="{597AFD6A-5FA8-4492-9F8B-B597208EAD81}" type="presParOf" srcId="{78F04AB7-285B-4E53-922C-E857EF36FF75}" destId="{8AD08EAB-A83C-41BD-94FA-557BB8B7D59E}" srcOrd="3" destOrd="0" presId="urn:microsoft.com/office/officeart/2018/2/layout/IconVerticalSoli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9ECA2-9438-4628-8FA5-E943ABA85E7F}">
      <dsp:nvSpPr>
        <dsp:cNvPr id="0" name=""/>
        <dsp:cNvSpPr/>
      </dsp:nvSpPr>
      <dsp:spPr>
        <a:xfrm>
          <a:off x="0" y="4597"/>
          <a:ext cx="6513603" cy="979371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3D42BC2-0F6E-48EB-853E-FF7948A9B097}">
      <dsp:nvSpPr>
        <dsp:cNvPr id="0" name=""/>
        <dsp:cNvSpPr/>
      </dsp:nvSpPr>
      <dsp:spPr>
        <a:xfrm>
          <a:off x="296259" y="224956"/>
          <a:ext cx="538654" cy="538654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CCAC71B-B76E-4422-8FE9-11D1B08B7023}">
      <dsp:nvSpPr>
        <dsp:cNvPr id="0" name=""/>
        <dsp:cNvSpPr/>
      </dsp:nvSpPr>
      <dsp:spPr>
        <a:xfrm>
          <a:off x="1131174" y="4597"/>
          <a:ext cx="5382429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/>
            <a:t>Export- driven economy</a:t>
          </a:r>
          <a:endParaRPr lang="en-US" sz="1900" kern="1200"/>
        </a:p>
      </dsp:txBody>
      <dsp:txXfrm>
        <a:off x="1131174" y="4597"/>
        <a:ext cx="5382429" cy="979371"/>
      </dsp:txXfrm>
    </dsp:sp>
    <dsp:sp modelId="{B3D55ED8-51A8-43C3-B97F-5FF1A164BFD3}">
      <dsp:nvSpPr>
        <dsp:cNvPr id="0" name=""/>
        <dsp:cNvSpPr/>
      </dsp:nvSpPr>
      <dsp:spPr>
        <a:xfrm>
          <a:off x="0" y="1228812"/>
          <a:ext cx="6513603" cy="979371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02C290C-40F4-4A0C-8D3D-0F020012EDDD}">
      <dsp:nvSpPr>
        <dsp:cNvPr id="0" name=""/>
        <dsp:cNvSpPr/>
      </dsp:nvSpPr>
      <dsp:spPr>
        <a:xfrm>
          <a:off x="296259" y="1449171"/>
          <a:ext cx="538654" cy="538654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E0027CC-A3E9-4A4E-994A-DF08877A9F69}">
      <dsp:nvSpPr>
        <dsp:cNvPr id="0" name=""/>
        <dsp:cNvSpPr/>
      </dsp:nvSpPr>
      <dsp:spPr>
        <a:xfrm>
          <a:off x="1131174" y="1228812"/>
          <a:ext cx="5382429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/>
            <a:t>The Czech Republic depends on foreign demand</a:t>
          </a:r>
          <a:endParaRPr lang="en-US" sz="1900" kern="1200"/>
        </a:p>
      </dsp:txBody>
      <dsp:txXfrm>
        <a:off x="1131174" y="1228812"/>
        <a:ext cx="5382429" cy="979371"/>
      </dsp:txXfrm>
    </dsp:sp>
    <dsp:sp modelId="{27F7FA39-4544-46AD-91FF-423B6D6201F4}">
      <dsp:nvSpPr>
        <dsp:cNvPr id="0" name=""/>
        <dsp:cNvSpPr/>
      </dsp:nvSpPr>
      <dsp:spPr>
        <a:xfrm>
          <a:off x="0" y="2453027"/>
          <a:ext cx="6513603" cy="979371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B71EE301-BE38-4EAE-B99C-0F2DB2EE3B53}">
      <dsp:nvSpPr>
        <dsp:cNvPr id="0" name=""/>
        <dsp:cNvSpPr/>
      </dsp:nvSpPr>
      <dsp:spPr>
        <a:xfrm>
          <a:off x="296259" y="2673385"/>
          <a:ext cx="538654" cy="538654"/>
        </a:xfrm>
        <a:prstGeom prst="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4BBEB71C-958D-4E84-A782-9E53B9FF0AA8}">
      <dsp:nvSpPr>
        <dsp:cNvPr id="0" name=""/>
        <dsp:cNvSpPr/>
      </dsp:nvSpPr>
      <dsp:spPr>
        <a:xfrm>
          <a:off x="1131174" y="2453027"/>
          <a:ext cx="5382429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/>
            <a:t>84 % of Czech exports go to fellow to EU countries</a:t>
          </a:r>
          <a:endParaRPr lang="en-US" sz="1900" kern="1200"/>
        </a:p>
      </dsp:txBody>
      <dsp:txXfrm>
        <a:off x="1131174" y="2453027"/>
        <a:ext cx="5382429" cy="979371"/>
      </dsp:txXfrm>
    </dsp:sp>
    <dsp:sp modelId="{E95902F6-CF43-4A2D-9CDF-E91931771A4E}">
      <dsp:nvSpPr>
        <dsp:cNvPr id="0" name=""/>
        <dsp:cNvSpPr/>
      </dsp:nvSpPr>
      <dsp:spPr>
        <a:xfrm>
          <a:off x="0" y="3677241"/>
          <a:ext cx="6513603" cy="979371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38EDABA-D866-47E5-A30E-F94438888F49}">
      <dsp:nvSpPr>
        <dsp:cNvPr id="0" name=""/>
        <dsp:cNvSpPr/>
      </dsp:nvSpPr>
      <dsp:spPr>
        <a:xfrm>
          <a:off x="296259" y="3897600"/>
          <a:ext cx="538654" cy="538654"/>
        </a:xfrm>
        <a:prstGeom prst="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04E7BAF1-4236-4B36-812E-96039B0419F1}">
      <dsp:nvSpPr>
        <dsp:cNvPr id="0" name=""/>
        <dsp:cNvSpPr/>
      </dsp:nvSpPr>
      <dsp:spPr>
        <a:xfrm>
          <a:off x="1131174" y="3677241"/>
          <a:ext cx="5382429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/>
            <a:t>&gt;60 % of this amount is shipped to the Eurozone</a:t>
          </a:r>
          <a:endParaRPr lang="en-US" sz="1900" kern="1200"/>
        </a:p>
      </dsp:txBody>
      <dsp:txXfrm>
        <a:off x="1131174" y="3677241"/>
        <a:ext cx="5382429" cy="979371"/>
      </dsp:txXfrm>
    </dsp:sp>
    <dsp:sp modelId="{9C6B7FBF-6BA8-4C3E-A29B-CD0C1316DD28}">
      <dsp:nvSpPr>
        <dsp:cNvPr id="0" name=""/>
        <dsp:cNvSpPr/>
      </dsp:nvSpPr>
      <dsp:spPr>
        <a:xfrm>
          <a:off x="0" y="4901456"/>
          <a:ext cx="6513603" cy="979371"/>
        </a:xfrm>
        <a:prstGeom prst="roundRect">
          <a:avLst>
            <a:gd name="adj" fmla="val 1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5F4EAEF-DDCD-4F5B-8D63-24ECE5B486AC}">
      <dsp:nvSpPr>
        <dsp:cNvPr id="0" name=""/>
        <dsp:cNvSpPr/>
      </dsp:nvSpPr>
      <dsp:spPr>
        <a:xfrm>
          <a:off x="296259" y="5121814"/>
          <a:ext cx="538654" cy="538654"/>
        </a:xfrm>
        <a:prstGeom prst="rect">
          <a:avLst/>
        </a:prstGeom>
        <a:blipFill>
          <a:blip xmlns:r="http://schemas.openxmlformats.org/officeDocument/2006/relationships"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8AD08EAB-A83C-41BD-94FA-557BB8B7D59E}">
      <dsp:nvSpPr>
        <dsp:cNvPr id="0" name=""/>
        <dsp:cNvSpPr/>
      </dsp:nvSpPr>
      <dsp:spPr>
        <a:xfrm>
          <a:off x="1131174" y="4901456"/>
          <a:ext cx="5382429" cy="9793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3650" tIns="103650" rIns="103650" bIns="103650" numCol="1" spcCol="1270" anchor="ctr" anchorCtr="0">
          <a:noAutofit/>
        </a:bodyPr>
        <a:lstStyle/>
        <a:p>
          <a:pPr marL="0" lvl="0" indent="0" algn="l" defTabSz="844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cs-CZ" sz="1900" kern="1200"/>
            <a:t>32 % to </a:t>
          </a:r>
          <a:r>
            <a:rPr lang="cs-CZ" sz="1900" kern="1200" err="1"/>
            <a:t>the</a:t>
          </a:r>
          <a:r>
            <a:rPr lang="cs-CZ" sz="1900" kern="1200"/>
            <a:t> </a:t>
          </a:r>
          <a:r>
            <a:rPr lang="cs-CZ" sz="1900" kern="1200" err="1"/>
            <a:t>Czechs</a:t>
          </a:r>
          <a:r>
            <a:rPr lang="cs-CZ" sz="1900" kern="1200"/>
            <a:t> </a:t>
          </a:r>
          <a:r>
            <a:rPr lang="cs-CZ" sz="1900" kern="1200" err="1"/>
            <a:t>largest</a:t>
          </a:r>
          <a:r>
            <a:rPr lang="cs-CZ" sz="1900" kern="1200"/>
            <a:t> </a:t>
          </a:r>
          <a:r>
            <a:rPr lang="cs-CZ" sz="1900" kern="1200" err="1"/>
            <a:t>trading</a:t>
          </a:r>
          <a:r>
            <a:rPr lang="cs-CZ" sz="1900" kern="1200"/>
            <a:t> partner </a:t>
          </a:r>
          <a:r>
            <a:rPr lang="cs-CZ" sz="1900" kern="1200">
              <a:sym typeface="Wingdings" panose="05000000000000000000" pitchFamily="2" charset="2"/>
            </a:rPr>
            <a:t></a:t>
          </a:r>
          <a:r>
            <a:rPr lang="cs-CZ" sz="1900" kern="1200"/>
            <a:t> Germany </a:t>
          </a:r>
          <a:endParaRPr lang="en-US" sz="1900" kern="1200"/>
        </a:p>
      </dsp:txBody>
      <dsp:txXfrm>
        <a:off x="1131174" y="4901456"/>
        <a:ext cx="5382429" cy="9793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8/2/layout/IconVerticalSolidList">
  <dgm:title val="Icon Vertical Solid List"/>
  <dgm:desc val="Use to show a series of visuals from top to bottom with Level 1 or Level 1 and Level 2 text grouped in a shape. Works best with icons or small pictures with lengthier descriptions."/>
  <dgm:catLst>
    <dgm:cat type="icon" pri="5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root">
    <dgm:varLst>
      <dgm:dir/>
      <dgm:resizeHandles val="exact"/>
    </dgm:varLst>
    <dgm:choose name="Name0">
      <dgm:if name="Name1" axis="self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hoose name="Name3">
      <dgm:if name="Name4" axis="ch" ptType="node" func="cnt" op="lte" val="3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5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5" axis="ch" ptType="node" func="cnt" op="lte" val="4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22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if name="Name6" axis="ch" ptType="node" func="cnt" op="lte" val="6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9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if>
      <dgm:else name="Name7">
        <dgm:constrLst>
          <dgm:constr type="h" for="ch" forName="compNode" refType="h" fact="0.3"/>
          <dgm:constr type="w" for="ch" forName="compNode" refType="w"/>
          <dgm:constr type="h" for="ch" forName="sibTrans" refType="h" refFor="ch" refForName="compNode" fact="0.25"/>
          <dgm:constr type="primFontSz" for="des" forName="parTx" val="16"/>
          <dgm:constr type="primFontSz" for="des" forName="desTx" refType="primFontSz" refFor="des" refForName="parTx" op="lte" fact="0.75"/>
          <dgm:constr type="h" for="des" forName="compNode" op="equ"/>
          <dgm:constr type="h" for="des" forName="bgRect" op="equ"/>
          <dgm:constr type="h" for="des" forName="iconRect" op="equ"/>
          <dgm:constr type="w" for="des" forName="iconRect" op="equ"/>
          <dgm:constr type="h" for="des" forName="spaceRect" op="equ"/>
          <dgm:constr type="h" for="des" forName="parTx" op="equ"/>
          <dgm:constr type="h" for="des" forName="desTx" op="equ"/>
        </dgm:constrLst>
      </dgm:else>
    </dgm:choose>
    <dgm:ruleLst>
      <dgm:rule type="h" for="ch" forName="compNode" val="0" fact="NaN" max="NaN"/>
    </dgm:ruleLst>
    <dgm:forEach name="Name8" axis="ch" ptType="node">
      <dgm:layoutNode name="compNode">
        <dgm:alg type="composite"/>
        <dgm:shape xmlns:r="http://schemas.openxmlformats.org/officeDocument/2006/relationships" r:blip="">
          <dgm:adjLst/>
        </dgm:shape>
        <dgm:presOf axis="self"/>
        <dgm:choose name="Name9">
          <dgm:if name="Name10" axis="ch" ptType="node" func="cnt" op="gte" val="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w" for="ch" forName="parTx" refType="w" fact="0.45"/>
              <dgm:constr type="h" for="ch" forName="parTx" refType="h"/>
              <dgm:constr type="l" for="ch" forName="parTx" refType="r" refFor="ch" refForName="spaceRect"/>
              <dgm:constr type="t" for="ch" forName="parTx"/>
              <dgm:constr type="h" for="ch" forName="desTx" refType="h"/>
              <dgm:constr type="l" for="ch" forName="desTx" refType="r" refFor="ch" refForName="parTx"/>
              <dgm:constr type="t" for="ch" forName="desTx"/>
            </dgm:constrLst>
          </dgm:if>
          <dgm:else name="Name11">
            <dgm:constrLst>
              <dgm:constr type="w" for="ch" forName="bgRect" refType="w"/>
              <dgm:constr type="h" for="ch" forName="bgRect" refType="h"/>
              <dgm:constr type="l" for="ch" forName="bgRect"/>
              <dgm:constr type="t" for="ch" forName="bgRect"/>
              <dgm:constr type="h" for="ch" forName="iconRect" refType="h" fact="0.55"/>
              <dgm:constr type="w" for="ch" forName="iconRect" refType="h" refFor="ch" refForName="iconRect"/>
              <dgm:constr type="l" for="ch" forName="iconRect" refType="h" refFor="ch" refForName="iconRect" fact="0.55"/>
              <dgm:constr type="ctrY" for="ch" forName="iconRect" refType="ctrY" refFor="ch" refForName="bgRect"/>
              <dgm:constr type="w" for="ch" forName="spaceRect" refType="l" refFor="ch" refForName="iconRect"/>
              <dgm:constr type="h" for="ch" forName="spaceRect" refType="h"/>
              <dgm:constr type="l" for="ch" forName="spaceRect" refType="r" refFor="ch" refForName="iconRect"/>
              <dgm:constr type="t" for="ch" forName="spaceRect"/>
              <dgm:constr type="h" for="ch" forName="parTx" refType="h"/>
              <dgm:constr type="l" for="ch" forName="parTx" refType="r" refFor="ch" refForName="spaceRect"/>
              <dgm:constr type="t" for="ch" forName="parTx"/>
            </dgm:constrLst>
          </dgm:else>
        </dgm:choose>
        <dgm:ruleLst>
          <dgm:rule type="h" val="INF" fact="NaN" max="NaN"/>
        </dgm:ruleLst>
        <dgm:layoutNode name="bgRect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iconRect" styleLbl="node1">
          <dgm:alg type="sp"/>
          <dgm:shape xmlns:r="http://schemas.openxmlformats.org/officeDocument/2006/relationships" type="rect" r:blip="" blipPhldr="1">
            <dgm:adjLst/>
          </dgm:shape>
          <dgm:presOf/>
          <dgm:constrLst/>
          <dgm:ruleLst/>
        </dgm:layoutNode>
        <dgm:layoutNode name="spaceRect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parTx" styleLbl="revTx">
          <dgm:varLst>
            <dgm:chMax val="0"/>
            <dgm:chPref val="0"/>
          </dgm:varLst>
          <dgm:alg type="tx">
            <dgm:param type="txAnchorVert" val="mid"/>
            <dgm:param type="parTxLTRAlign" val="l"/>
            <dgm:param type="shpTxLTRAlignCh" val="l"/>
            <dgm:param type="parTxRTLAlign" val="r"/>
            <dgm:param type="shpTxRTLAlignCh" val="r"/>
          </dgm:alg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h" fact="0.3"/>
            <dgm:constr type="rMarg" refType="h" fact="0.3"/>
            <dgm:constr type="tMarg" refType="h" fact="0.3"/>
            <dgm:constr type="bMarg" refType="h" fact="0.3"/>
          </dgm:constrLst>
          <dgm:ruleLst>
            <dgm:rule type="primFontSz" val="14" fact="NaN" max="NaN"/>
            <dgm:rule type="h" val="INF" fact="NaN" max="NaN"/>
          </dgm:ruleLst>
        </dgm:layoutNode>
        <dgm:choose name="Name12">
          <dgm:if name="Name13" axis="ch" ptType="node" func="cnt" op="gte" val="1">
            <dgm:layoutNode name="desTx" styleLbl="revTx">
              <dgm:varLst/>
              <dgm:alg type="tx">
                <dgm:param type="txAnchorVertCh" val="mid"/>
                <dgm:param type="parTxLTRAlign" val="l"/>
                <dgm:param type="shpTxLTRAlignCh" val="l"/>
                <dgm:param type="parTxRTLAlign" val="r"/>
                <dgm:param type="shpTxRTLAlignCh" val="r"/>
                <dgm:param type="stBulletLvl" val="0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primFontSz" val="18"/>
                <dgm:constr type="secFontSz" refType="primFontSz"/>
                <dgm:constr type="lMarg" refType="h" fact="0.3"/>
                <dgm:constr type="rMarg" refType="h" fact="0.3"/>
                <dgm:constr type="tMarg" refType="h" fact="0.3"/>
                <dgm:constr type="bMarg" refType="h" fact="0.3"/>
              </dgm:constrLst>
              <dgm:ruleLst>
                <dgm:rule type="primFontSz" val="11" fact="NaN" max="NaN"/>
              </dgm:ruleLst>
            </dgm:layoutNode>
          </dgm:if>
          <dgm:else name="Name14"/>
        </dgm:choose>
      </dgm:layoutNode>
      <dgm:forEach name="Name1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  <dgm:extLst>
    <a:ext uri="{68A01E43-0DF5-4B5B-8FA6-DAF915123BFB}">
      <dgm1612:lstStyle xmlns:dgm1612="http://schemas.microsoft.com/office/drawing/2016/12/diagram">
        <a:lvl1pPr>
          <a:lnSpc>
            <a:spcPct val="100000"/>
          </a:lnSpc>
        </a:lvl1pPr>
        <a:lvl2pPr>
          <a:lnSpc>
            <a:spcPct val="100000"/>
          </a:lnSpc>
        </a:lvl2pPr>
      </dgm1612:lstStyle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5069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0657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22670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6301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13811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63362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8164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38846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8457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845095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93163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0E75AD-5D5B-4087-BC2E-B3C975592E5C}" type="datetimeFigureOut">
              <a:rPr lang="cs-CZ" smtClean="0"/>
              <a:t>03.11.2019</a:t>
            </a:fld>
            <a:endParaRPr lang="cs-C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7CB006-32DB-42D7-85C2-F9A3AC008C3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17783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7" Type="http://schemas.openxmlformats.org/officeDocument/2006/relationships/image" Target="../media/image69.jpeg"/><Relationship Id="rId2" Type="http://schemas.openxmlformats.org/officeDocument/2006/relationships/hyperlink" Target="https://www.youtube.com/watch?v=DaHgJP1MbtA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zso.cz/documents/10180/91606429/25012819q201g.pdf/38330c84-f301-4740-9c64-5e35e2f9cb5d?version=1.0" TargetMode="External"/><Relationship Id="rId13" Type="http://schemas.openxmlformats.org/officeDocument/2006/relationships/hyperlink" Target="https://www.export.gov/article?id=Czech-Republic-Market-Overview" TargetMode="External"/><Relationship Id="rId3" Type="http://schemas.openxmlformats.org/officeDocument/2006/relationships/hyperlink" Target="https://www.hrad.cz/cs/ceska-republika/o-ceske-republice" TargetMode="External"/><Relationship Id="rId7" Type="http://schemas.openxmlformats.org/officeDocument/2006/relationships/hyperlink" Target="https://www.mpo.cz/assets/cz/rozcestnik/analyticke-materialy-a-statistiky/analyticke-materialy/2019/6/Analyza-vyvoje-ekonomiky-CR_cerven-2019.pdf" TargetMode="External"/><Relationship Id="rId12" Type="http://schemas.openxmlformats.org/officeDocument/2006/relationships/hyperlink" Target="https://www.czso.cz/documents/10180/74413697/32020318c16.pdf/df1af32b-548a-4163-b0e4-a98184f8636d?version=1.2" TargetMode="External"/><Relationship Id="rId2" Type="http://schemas.openxmlformats.org/officeDocument/2006/relationships/hyperlink" Target="http://www.czech.cz/cz/Podnikani/Ekonomicka-fakta/Hlavni-pilire-ceskeho-prumyslu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db.czso.cz/vdbvo2/faces/en/index.jsf?page=vystup-objekt&amp;pvo=PRU05&amp;z=T&amp;f=TABULKA&amp;skupId=146&amp;katalog=30835&amp;pvo=PRU05&amp;str=v144&amp;c=v3~3__RP2019#fx=0" TargetMode="External"/><Relationship Id="rId11" Type="http://schemas.openxmlformats.org/officeDocument/2006/relationships/hyperlink" Target="https://www.czso.cz/csu/czso/prace_a_mzdy_prace" TargetMode="External"/><Relationship Id="rId5" Type="http://schemas.openxmlformats.org/officeDocument/2006/relationships/hyperlink" Target="http://www.zemepis.eu/informace-o-cr.p45.html" TargetMode="External"/><Relationship Id="rId10" Type="http://schemas.openxmlformats.org/officeDocument/2006/relationships/hyperlink" Target="https://vdb.czso.cz/vdbvo2/faces/index.jsf?page=vystup-objekt&amp;pvo=MZD07&amp;z=M&amp;f=GRAFICKY_OBJEKT&amp;katalog=30852&amp;ds=ds75&amp;c=v3~8__RP2018" TargetMode="External"/><Relationship Id="rId4" Type="http://schemas.openxmlformats.org/officeDocument/2006/relationships/hyperlink" Target="https://eacea.ec.europa.eu/national-policies/eurydice/content/political-and-economic-situation-21_cs" TargetMode="External"/><Relationship Id="rId9" Type="http://schemas.openxmlformats.org/officeDocument/2006/relationships/hyperlink" Target="https://www.czso.cz/csu/czso/zamestnanost_nezamestnanost_prace" TargetMode="External"/><Relationship Id="rId14" Type="http://schemas.openxmlformats.org/officeDocument/2006/relationships/hyperlink" Target="https://oec.world/en/profile/country/cze/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doingbusiness.org/content/dam/doingBusiness/country/g/greece/GRC.pdf" TargetMode="External"/><Relationship Id="rId13" Type="http://schemas.openxmlformats.org/officeDocument/2006/relationships/hyperlink" Target="https://www.czso.cz/csu/czso/organizational-statistics" TargetMode="External"/><Relationship Id="rId3" Type="http://schemas.openxmlformats.org/officeDocument/2006/relationships/hyperlink" Target="https://www.statistikaamy.cz/2014/09/fakta-o-obchode-ceska-se-zahranicim/" TargetMode="External"/><Relationship Id="rId7" Type="http://schemas.openxmlformats.org/officeDocument/2006/relationships/hyperlink" Target="https://www.czso.cz/documents/10180/90826887/2410131906g1.pdf/98094513-fd53-4918-ba4e-47fc3c1172a5?version=1.0" TargetMode="External"/><Relationship Id="rId12" Type="http://schemas.openxmlformats.org/officeDocument/2006/relationships/hyperlink" Target="https://www.czso.cz/csu/czso/financial_data_ekon" TargetMode="External"/><Relationship Id="rId2" Type="http://schemas.openxmlformats.org/officeDocument/2006/relationships/hyperlink" Target="https://is.muni.cz/do/rect/el/estud/pedf/js13/geograf/web/pages/05-prumysl-podnikani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zso.cz/csu/czso/zahranicni-obchod-cr-mesicni-udaje-cerven-2019" TargetMode="External"/><Relationship Id="rId11" Type="http://schemas.openxmlformats.org/officeDocument/2006/relationships/hyperlink" Target="https://www.travelmag.cz/zajimavosti-ceske-republiky-zajimava-mista-a-pamatky-k-videni/" TargetMode="External"/><Relationship Id="rId5" Type="http://schemas.openxmlformats.org/officeDocument/2006/relationships/hyperlink" Target="https://www.mpo.cz/cz/zahranicni-obchod/statistiky-zahranicniho-obchodu/zahranicni-obchod-1-8-2019--250178/" TargetMode="External"/><Relationship Id="rId10" Type="http://schemas.openxmlformats.org/officeDocument/2006/relationships/hyperlink" Target="https://www.czso.cz/csu/czso/zemedelstvi_zem" TargetMode="External"/><Relationship Id="rId4" Type="http://schemas.openxmlformats.org/officeDocument/2006/relationships/hyperlink" Target="https://www.czso.cz/documents/10180/74413697/32020318c08.pdf/d57bb2a8-7ec4-4543-9963-4904a4f7619b?version=1.2" TargetMode="External"/><Relationship Id="rId9" Type="http://schemas.openxmlformats.org/officeDocument/2006/relationships/hyperlink" Target="https://www.doingbusiness.org/content/dam/doingBusiness/country/c/czech-republic/CZE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www.youtube.com/watch?v=-kaF6SnSEo8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Výsledek obrázku pro česká vlajka">
            <a:extLst>
              <a:ext uri="{FF2B5EF4-FFF2-40B4-BE49-F238E27FC236}">
                <a16:creationId xmlns:a16="http://schemas.microsoft.com/office/drawing/2014/main" id="{165BECB3-AA77-40BA-9565-725938384F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95246" y="468977"/>
            <a:ext cx="4626230" cy="3539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8F6EB5DB-9981-4A50-A27C-9DD3FB7367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4269282"/>
            <a:ext cx="8991600" cy="1264762"/>
          </a:xfrm>
          <a:solidFill>
            <a:srgbClr val="FFFFFF"/>
          </a:solidFill>
          <a:ln w="38100">
            <a:solidFill>
              <a:srgbClr val="404040"/>
            </a:solidFill>
            <a:miter lim="800000"/>
          </a:ln>
        </p:spPr>
        <p:txBody>
          <a:bodyPr anchor="ctr">
            <a:normAutofit/>
          </a:bodyPr>
          <a:lstStyle/>
          <a:p>
            <a:r>
              <a:rPr lang="cs-CZ" sz="4000" dirty="0">
                <a:solidFill>
                  <a:srgbClr val="404040"/>
                </a:solidFill>
              </a:rPr>
              <a:t>Czech Republic (</a:t>
            </a:r>
            <a:r>
              <a:rPr lang="cs-CZ" sz="4000" dirty="0" err="1">
                <a:solidFill>
                  <a:srgbClr val="404040"/>
                </a:solidFill>
              </a:rPr>
              <a:t>Czechia</a:t>
            </a:r>
            <a:r>
              <a:rPr lang="cs-CZ" sz="4000" dirty="0">
                <a:solidFill>
                  <a:srgbClr val="404040"/>
                </a:solidFill>
              </a:rPr>
              <a:t>)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A8E895C-F84F-4BBD-9FB0-5BA6A3C2EC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695194" y="5688535"/>
            <a:ext cx="6801612" cy="536125"/>
          </a:xfrm>
        </p:spPr>
        <p:txBody>
          <a:bodyPr>
            <a:normAutofit/>
          </a:bodyPr>
          <a:lstStyle/>
          <a:p>
            <a:pPr algn="l"/>
            <a:r>
              <a:rPr lang="cs-CZ" sz="1800" dirty="0">
                <a:solidFill>
                  <a:srgbClr val="FFFFFF"/>
                </a:solidFill>
              </a:rPr>
              <a:t>Markéta </a:t>
            </a:r>
            <a:r>
              <a:rPr lang="cs-CZ" sz="1800" dirty="0" err="1">
                <a:solidFill>
                  <a:srgbClr val="FFFFFF"/>
                </a:solidFill>
              </a:rPr>
              <a:t>Pekarčíková</a:t>
            </a:r>
            <a:endParaRPr lang="cs-CZ" sz="1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065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FB5A55A-4010-4B33-A44A-C13B795F9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00" y="978102"/>
            <a:ext cx="10588434" cy="1062644"/>
          </a:xfrm>
        </p:spPr>
        <p:txBody>
          <a:bodyPr anchor="b">
            <a:normAutofit/>
          </a:bodyPr>
          <a:lstStyle/>
          <a:p>
            <a:r>
              <a:rPr lang="cs-CZ" sz="4400" b="1" err="1"/>
              <a:t>Political</a:t>
            </a:r>
            <a:r>
              <a:rPr lang="cs-CZ" sz="4400" b="1"/>
              <a:t> </a:t>
            </a:r>
            <a:r>
              <a:rPr lang="cs-CZ" sz="4400" b="1" err="1"/>
              <a:t>system</a:t>
            </a:r>
            <a:endParaRPr lang="cs-CZ" sz="4400" b="1"/>
          </a:p>
        </p:txBody>
      </p: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624" y="2265037"/>
            <a:ext cx="10125012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ázek 3">
            <a:extLst>
              <a:ext uri="{FF2B5EF4-FFF2-40B4-BE49-F238E27FC236}">
                <a16:creationId xmlns:a16="http://schemas.microsoft.com/office/drawing/2014/main" id="{6CE4135D-5E0D-4436-AF37-91910F7DB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6866" y="2811104"/>
            <a:ext cx="2920793" cy="2928114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3837660-87F4-4356-9E1C-A13886F9C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5354" y="2682433"/>
            <a:ext cx="6282169" cy="3215749"/>
          </a:xfrm>
        </p:spPr>
        <p:txBody>
          <a:bodyPr>
            <a:normAutofit/>
          </a:bodyPr>
          <a:lstStyle/>
          <a:p>
            <a:r>
              <a:rPr lang="cs-CZ" sz="1700" dirty="0" err="1"/>
              <a:t>Unitary</a:t>
            </a:r>
            <a:r>
              <a:rPr lang="cs-CZ" sz="1700" dirty="0"/>
              <a:t> </a:t>
            </a:r>
            <a:r>
              <a:rPr lang="cs-CZ" sz="1700" dirty="0" err="1"/>
              <a:t>parliamentary</a:t>
            </a:r>
            <a:r>
              <a:rPr lang="cs-CZ" sz="1700" dirty="0"/>
              <a:t> </a:t>
            </a:r>
            <a:r>
              <a:rPr lang="cs-CZ" sz="1700" dirty="0" err="1"/>
              <a:t>republic</a:t>
            </a:r>
            <a:endParaRPr lang="cs-CZ" sz="1700" dirty="0"/>
          </a:p>
          <a:p>
            <a:r>
              <a:rPr lang="cs-CZ" sz="1700" dirty="0" err="1"/>
              <a:t>Head</a:t>
            </a:r>
            <a:r>
              <a:rPr lang="cs-CZ" sz="1700" dirty="0"/>
              <a:t> </a:t>
            </a:r>
            <a:r>
              <a:rPr lang="cs-CZ" sz="1700" dirty="0" err="1"/>
              <a:t>of</a:t>
            </a:r>
            <a:r>
              <a:rPr lang="cs-CZ" sz="1700" dirty="0"/>
              <a:t> </a:t>
            </a:r>
            <a:r>
              <a:rPr lang="cs-CZ" sz="1700" dirty="0" err="1"/>
              <a:t>state</a:t>
            </a:r>
            <a:r>
              <a:rPr lang="cs-CZ" sz="1700" dirty="0"/>
              <a:t> </a:t>
            </a:r>
            <a:r>
              <a:rPr lang="cs-CZ" sz="1700" dirty="0">
                <a:sym typeface="Wingdings" panose="05000000000000000000" pitchFamily="2" charset="2"/>
              </a:rPr>
              <a:t> President</a:t>
            </a:r>
          </a:p>
          <a:p>
            <a:r>
              <a:rPr lang="cs-CZ" sz="1700" dirty="0" err="1">
                <a:sym typeface="Wingdings" panose="05000000000000000000" pitchFamily="2" charset="2"/>
              </a:rPr>
              <a:t>Head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of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government</a:t>
            </a:r>
            <a:r>
              <a:rPr lang="cs-CZ" sz="1700" dirty="0">
                <a:sym typeface="Wingdings" panose="05000000000000000000" pitchFamily="2" charset="2"/>
              </a:rPr>
              <a:t>  Prime </a:t>
            </a:r>
            <a:r>
              <a:rPr lang="cs-CZ" sz="1700" dirty="0" err="1">
                <a:sym typeface="Wingdings" panose="05000000000000000000" pitchFamily="2" charset="2"/>
              </a:rPr>
              <a:t>minister</a:t>
            </a:r>
            <a:endParaRPr lang="cs-CZ" sz="1700" dirty="0">
              <a:sym typeface="Wingdings" panose="05000000000000000000" pitchFamily="2" charset="2"/>
            </a:endParaRPr>
          </a:p>
          <a:p>
            <a:r>
              <a:rPr lang="cs-CZ" sz="1700" dirty="0" err="1">
                <a:sym typeface="Wingdings" panose="05000000000000000000" pitchFamily="2" charset="2"/>
              </a:rPr>
              <a:t>Executive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power</a:t>
            </a:r>
            <a:r>
              <a:rPr lang="cs-CZ" sz="1700" dirty="0">
                <a:sym typeface="Wingdings" panose="05000000000000000000" pitchFamily="2" charset="2"/>
              </a:rPr>
              <a:t> </a:t>
            </a:r>
            <a:r>
              <a:rPr lang="cs-CZ" sz="1700" dirty="0" err="1">
                <a:sym typeface="Wingdings" panose="05000000000000000000" pitchFamily="2" charset="2"/>
              </a:rPr>
              <a:t>Government</a:t>
            </a:r>
            <a:r>
              <a:rPr lang="cs-CZ" sz="1700" dirty="0">
                <a:sym typeface="Wingdings" panose="05000000000000000000" pitchFamily="2" charset="2"/>
              </a:rPr>
              <a:t>  </a:t>
            </a:r>
            <a:r>
              <a:rPr lang="cs-CZ" sz="1700" dirty="0" err="1">
                <a:sym typeface="Wingdings" panose="05000000000000000000" pitchFamily="2" charset="2"/>
              </a:rPr>
              <a:t>Lower</a:t>
            </a:r>
            <a:r>
              <a:rPr lang="cs-CZ" sz="1700" dirty="0">
                <a:sym typeface="Wingdings" panose="05000000000000000000" pitchFamily="2" charset="2"/>
              </a:rPr>
              <a:t> house </a:t>
            </a:r>
            <a:r>
              <a:rPr lang="cs-CZ" sz="1700" dirty="0" err="1">
                <a:sym typeface="Wingdings" panose="05000000000000000000" pitchFamily="2" charset="2"/>
              </a:rPr>
              <a:t>of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Parliament</a:t>
            </a:r>
            <a:endParaRPr lang="cs-CZ" sz="1700" dirty="0">
              <a:sym typeface="Wingdings" panose="05000000000000000000" pitchFamily="2" charset="2"/>
            </a:endParaRPr>
          </a:p>
          <a:p>
            <a:r>
              <a:rPr lang="cs-CZ" sz="1700" dirty="0" err="1">
                <a:sym typeface="Wingdings" panose="05000000000000000000" pitchFamily="2" charset="2"/>
              </a:rPr>
              <a:t>Bicameral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Legislature</a:t>
            </a:r>
            <a:r>
              <a:rPr lang="cs-CZ" sz="1700" dirty="0">
                <a:sym typeface="Wingdings" panose="05000000000000000000" pitchFamily="2" charset="2"/>
              </a:rPr>
              <a:t>= </a:t>
            </a:r>
            <a:r>
              <a:rPr lang="cs-CZ" sz="1700" dirty="0" err="1">
                <a:sym typeface="Wingdings" panose="05000000000000000000" pitchFamily="2" charset="2"/>
              </a:rPr>
              <a:t>Chamber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of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Deputies</a:t>
            </a:r>
            <a:r>
              <a:rPr lang="cs-CZ" sz="1700" dirty="0">
                <a:sym typeface="Wingdings" panose="05000000000000000000" pitchFamily="2" charset="2"/>
              </a:rPr>
              <a:t> (200 </a:t>
            </a:r>
            <a:r>
              <a:rPr lang="cs-CZ" sz="1700" dirty="0" err="1">
                <a:sym typeface="Wingdings" panose="05000000000000000000" pitchFamily="2" charset="2"/>
              </a:rPr>
              <a:t>members</a:t>
            </a:r>
            <a:r>
              <a:rPr lang="cs-CZ" sz="1700" dirty="0">
                <a:sym typeface="Wingdings" panose="05000000000000000000" pitchFamily="2" charset="2"/>
              </a:rPr>
              <a:t>)+ </a:t>
            </a:r>
            <a:r>
              <a:rPr lang="cs-CZ" sz="1700" dirty="0" err="1">
                <a:sym typeface="Wingdings" panose="05000000000000000000" pitchFamily="2" charset="2"/>
              </a:rPr>
              <a:t>Senat</a:t>
            </a:r>
            <a:r>
              <a:rPr lang="cs-CZ" sz="1700" dirty="0">
                <a:sym typeface="Wingdings" panose="05000000000000000000" pitchFamily="2" charset="2"/>
              </a:rPr>
              <a:t> (81 </a:t>
            </a:r>
            <a:r>
              <a:rPr lang="cs-CZ" sz="1700" dirty="0" err="1">
                <a:sym typeface="Wingdings" panose="05000000000000000000" pitchFamily="2" charset="2"/>
              </a:rPr>
              <a:t>members</a:t>
            </a:r>
            <a:r>
              <a:rPr lang="cs-CZ" sz="1700" dirty="0">
                <a:sym typeface="Wingdings" panose="05000000000000000000" pitchFamily="2" charset="2"/>
              </a:rPr>
              <a:t>)</a:t>
            </a:r>
          </a:p>
          <a:p>
            <a:r>
              <a:rPr lang="cs-CZ" sz="1700" dirty="0" err="1">
                <a:sym typeface="Wingdings" panose="05000000000000000000" pitchFamily="2" charset="2"/>
              </a:rPr>
              <a:t>Both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houses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together</a:t>
            </a:r>
            <a:r>
              <a:rPr lang="cs-CZ" sz="1700" dirty="0">
                <a:sym typeface="Wingdings" panose="05000000000000000000" pitchFamily="2" charset="2"/>
              </a:rPr>
              <a:t> make up </a:t>
            </a:r>
            <a:r>
              <a:rPr lang="cs-CZ" sz="1700" dirty="0" err="1">
                <a:sym typeface="Wingdings" panose="05000000000000000000" pitchFamily="2" charset="2"/>
              </a:rPr>
              <a:t>Parliament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of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the</a:t>
            </a:r>
            <a:r>
              <a:rPr lang="cs-CZ" sz="1700" dirty="0">
                <a:sym typeface="Wingdings" panose="05000000000000000000" pitchFamily="2" charset="2"/>
              </a:rPr>
              <a:t> Czech Republic</a:t>
            </a:r>
          </a:p>
          <a:p>
            <a:r>
              <a:rPr lang="cs-CZ" sz="1700" dirty="0" err="1">
                <a:sym typeface="Wingdings" panose="05000000000000000000" pitchFamily="2" charset="2"/>
              </a:rPr>
              <a:t>Political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system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is</a:t>
            </a:r>
            <a:r>
              <a:rPr lang="cs-CZ" sz="1700" dirty="0">
                <a:sym typeface="Wingdings" panose="05000000000000000000" pitchFamily="2" charset="2"/>
              </a:rPr>
              <a:t> </a:t>
            </a:r>
            <a:r>
              <a:rPr lang="cs-CZ" sz="1700" dirty="0" err="1">
                <a:sym typeface="Wingdings" panose="05000000000000000000" pitchFamily="2" charset="2"/>
              </a:rPr>
              <a:t>multi</a:t>
            </a:r>
            <a:r>
              <a:rPr lang="cs-CZ" sz="1700" dirty="0">
                <a:sym typeface="Wingdings" panose="05000000000000000000" pitchFamily="2" charset="2"/>
              </a:rPr>
              <a:t>-party </a:t>
            </a:r>
            <a:r>
              <a:rPr lang="cs-CZ" sz="1700" dirty="0" err="1">
                <a:sym typeface="Wingdings" panose="05000000000000000000" pitchFamily="2" charset="2"/>
              </a:rPr>
              <a:t>system</a:t>
            </a:r>
            <a:endParaRPr lang="cs-CZ" sz="17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27999883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72">
            <a:extLst>
              <a:ext uri="{FF2B5EF4-FFF2-40B4-BE49-F238E27FC236}">
                <a16:creationId xmlns:a16="http://schemas.microsoft.com/office/drawing/2014/main" id="{99899462-FC16-43B0-966B-FCA2634507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654295" y="478232"/>
            <a:ext cx="7034121" cy="5918673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C86EEB4-C4F0-4A6A-AB9C-27EF15B84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97762" y="1053711"/>
            <a:ext cx="5638994" cy="1424446"/>
          </a:xfrm>
        </p:spPr>
        <p:txBody>
          <a:bodyPr>
            <a:normAutofit/>
          </a:bodyPr>
          <a:lstStyle/>
          <a:p>
            <a:r>
              <a:rPr lang="cs-CZ" sz="4400" dirty="0" err="1">
                <a:solidFill>
                  <a:srgbClr val="FFFFFF"/>
                </a:solidFill>
              </a:rPr>
              <a:t>Economy</a:t>
            </a:r>
            <a:r>
              <a:rPr lang="cs-CZ" sz="4400" dirty="0">
                <a:solidFill>
                  <a:srgbClr val="FFFFFF"/>
                </a:solidFill>
              </a:rPr>
              <a:t> </a:t>
            </a:r>
            <a:r>
              <a:rPr lang="cs-CZ" sz="4400" dirty="0" err="1">
                <a:solidFill>
                  <a:srgbClr val="FFFFFF"/>
                </a:solidFill>
              </a:rPr>
              <a:t>of</a:t>
            </a:r>
            <a:r>
              <a:rPr lang="cs-CZ" sz="4400" dirty="0">
                <a:solidFill>
                  <a:srgbClr val="FFFFFF"/>
                </a:solidFill>
              </a:rPr>
              <a:t> </a:t>
            </a:r>
            <a:r>
              <a:rPr lang="cs-CZ" sz="4400" dirty="0" err="1">
                <a:solidFill>
                  <a:srgbClr val="FFFFFF"/>
                </a:solidFill>
              </a:rPr>
              <a:t>the</a:t>
            </a:r>
            <a:r>
              <a:rPr lang="cs-CZ" sz="4400" dirty="0">
                <a:solidFill>
                  <a:srgbClr val="FFFFFF"/>
                </a:solidFill>
              </a:rPr>
              <a:t> Czech Republic</a:t>
            </a:r>
          </a:p>
        </p:txBody>
      </p:sp>
      <p:pic>
        <p:nvPicPr>
          <p:cNvPr id="5122" name="Picture 2" descr="Výsledek obrázku pro česká koruna">
            <a:extLst>
              <a:ext uri="{FF2B5EF4-FFF2-40B4-BE49-F238E27FC236}">
                <a16:creationId xmlns:a16="http://schemas.microsoft.com/office/drawing/2014/main" id="{5B89A16A-CAEF-475B-A995-32C02F59E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886" y="733158"/>
            <a:ext cx="3662730" cy="2280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AAFEA932-2DF1-410C-A00A-7A1E7DBF75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5430098" y="2639023"/>
            <a:ext cx="4562441" cy="0"/>
          </a:xfrm>
          <a:prstGeom prst="line">
            <a:avLst/>
          </a:prstGeom>
          <a:ln w="22225">
            <a:solidFill>
              <a:srgbClr val="E7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4" name="Picture 4" descr="Výsledek obrázku pro česká koruna">
            <a:extLst>
              <a:ext uri="{FF2B5EF4-FFF2-40B4-BE49-F238E27FC236}">
                <a16:creationId xmlns:a16="http://schemas.microsoft.com/office/drawing/2014/main" id="{0FC2E851-48BD-466E-9486-08BD188BE4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1886" y="3885508"/>
            <a:ext cx="3662730" cy="2197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1530090-8808-4129-A82A-8E16E52202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7762" y="2799889"/>
            <a:ext cx="5747187" cy="2987543"/>
          </a:xfrm>
        </p:spPr>
        <p:txBody>
          <a:bodyPr anchor="t">
            <a:normAutofit/>
          </a:bodyPr>
          <a:lstStyle/>
          <a:p>
            <a:r>
              <a:rPr lang="cs-CZ" sz="1800" dirty="0" err="1">
                <a:solidFill>
                  <a:schemeClr val="bg1"/>
                </a:solidFill>
              </a:rPr>
              <a:t>developed</a:t>
            </a:r>
            <a:r>
              <a:rPr lang="cs-CZ" sz="1800" dirty="0">
                <a:solidFill>
                  <a:schemeClr val="bg1"/>
                </a:solidFill>
              </a:rPr>
              <a:t> export-</a:t>
            </a:r>
            <a:r>
              <a:rPr lang="cs-CZ" sz="1800" dirty="0" err="1">
                <a:solidFill>
                  <a:schemeClr val="bg1"/>
                </a:solidFill>
              </a:rPr>
              <a:t>oriented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social</a:t>
            </a:r>
            <a:r>
              <a:rPr lang="cs-CZ" sz="1800" dirty="0">
                <a:solidFill>
                  <a:schemeClr val="bg1"/>
                </a:solidFill>
              </a:rPr>
              <a:t> market </a:t>
            </a:r>
            <a:r>
              <a:rPr lang="cs-CZ" sz="1800" dirty="0" err="1">
                <a:solidFill>
                  <a:schemeClr val="bg1"/>
                </a:solidFill>
              </a:rPr>
              <a:t>economy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</a:p>
          <a:p>
            <a:r>
              <a:rPr lang="cs-CZ" sz="1800" dirty="0" err="1">
                <a:solidFill>
                  <a:schemeClr val="bg1"/>
                </a:solidFill>
              </a:rPr>
              <a:t>high-income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welfare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state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</a:p>
          <a:p>
            <a:r>
              <a:rPr lang="cs-CZ" sz="1800" dirty="0">
                <a:solidFill>
                  <a:schemeClr val="bg1"/>
                </a:solidFill>
              </a:rPr>
              <a:t>a part </a:t>
            </a:r>
            <a:r>
              <a:rPr lang="cs-CZ" sz="1800" dirty="0" err="1">
                <a:solidFill>
                  <a:schemeClr val="bg1"/>
                </a:solidFill>
              </a:rPr>
              <a:t>of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the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European</a:t>
            </a:r>
            <a:r>
              <a:rPr lang="cs-CZ" sz="1800" dirty="0">
                <a:solidFill>
                  <a:schemeClr val="bg1"/>
                </a:solidFill>
              </a:rPr>
              <a:t> Single Market but </a:t>
            </a:r>
            <a:r>
              <a:rPr lang="cs-CZ" sz="1800" dirty="0" err="1">
                <a:solidFill>
                  <a:schemeClr val="bg1"/>
                </a:solidFill>
              </a:rPr>
              <a:t>still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using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its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own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currency</a:t>
            </a:r>
            <a:r>
              <a:rPr lang="cs-CZ" sz="1800" dirty="0">
                <a:solidFill>
                  <a:schemeClr val="bg1"/>
                </a:solidFill>
              </a:rPr>
              <a:t> Czech koruna (CZK)</a:t>
            </a:r>
          </a:p>
          <a:p>
            <a:r>
              <a:rPr lang="cs-CZ" sz="1800" dirty="0" err="1">
                <a:solidFill>
                  <a:schemeClr val="bg1"/>
                </a:solidFill>
              </a:rPr>
              <a:t>The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industry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sector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accounts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for</a:t>
            </a:r>
            <a:r>
              <a:rPr lang="cs-CZ" sz="1800" dirty="0">
                <a:solidFill>
                  <a:schemeClr val="bg1"/>
                </a:solidFill>
              </a:rPr>
              <a:t> 35 % </a:t>
            </a:r>
            <a:r>
              <a:rPr lang="cs-CZ" sz="1800" dirty="0" err="1">
                <a:solidFill>
                  <a:schemeClr val="bg1"/>
                </a:solidFill>
              </a:rPr>
              <a:t>of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the</a:t>
            </a:r>
            <a:r>
              <a:rPr lang="cs-CZ" sz="1800" dirty="0">
                <a:solidFill>
                  <a:schemeClr val="bg1"/>
                </a:solidFill>
              </a:rPr>
              <a:t> </a:t>
            </a:r>
            <a:r>
              <a:rPr lang="cs-CZ" sz="1800" dirty="0" err="1">
                <a:solidFill>
                  <a:schemeClr val="bg1"/>
                </a:solidFill>
              </a:rPr>
              <a:t>economy</a:t>
            </a:r>
            <a:r>
              <a:rPr lang="cs-CZ" sz="1800" dirty="0">
                <a:solidFill>
                  <a:schemeClr val="bg1"/>
                </a:solidFill>
              </a:rPr>
              <a:t>, 62,3 % </a:t>
            </a:r>
            <a:r>
              <a:rPr lang="cs-CZ" sz="1800" dirty="0" err="1">
                <a:solidFill>
                  <a:schemeClr val="bg1"/>
                </a:solidFill>
              </a:rPr>
              <a:t>services</a:t>
            </a:r>
            <a:r>
              <a:rPr lang="cs-CZ" sz="1800" dirty="0">
                <a:solidFill>
                  <a:schemeClr val="bg1"/>
                </a:solidFill>
              </a:rPr>
              <a:t>, 2,8 % </a:t>
            </a:r>
            <a:r>
              <a:rPr lang="cs-CZ" sz="1800" dirty="0" err="1">
                <a:solidFill>
                  <a:schemeClr val="bg1"/>
                </a:solidFill>
              </a:rPr>
              <a:t>agriculture</a:t>
            </a:r>
            <a:endParaRPr lang="cs-CZ" sz="1800" dirty="0">
              <a:solidFill>
                <a:schemeClr val="bg1"/>
              </a:solidFill>
            </a:endParaRPr>
          </a:p>
          <a:p>
            <a:endParaRPr lang="cs-CZ" sz="1800" dirty="0">
              <a:solidFill>
                <a:schemeClr val="bg1"/>
              </a:solidFill>
            </a:endParaRPr>
          </a:p>
          <a:p>
            <a:endParaRPr lang="cs-CZ"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555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Rectangle 82">
            <a:extLst>
              <a:ext uri="{FF2B5EF4-FFF2-40B4-BE49-F238E27FC236}">
                <a16:creationId xmlns:a16="http://schemas.microsoft.com/office/drawing/2014/main" id="{F9DA4879-7C97-47D8-8954-7F0E549026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38174" y="639401"/>
            <a:ext cx="5374005" cy="5577162"/>
          </a:xfrm>
          <a:prstGeom prst="rect">
            <a:avLst/>
          </a:prstGeom>
          <a:solidFill>
            <a:srgbClr val="404040">
              <a:alpha val="92941"/>
            </a:srgbClr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F83AD6-B568-4F86-9CFC-529B329FDE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225" y="890907"/>
            <a:ext cx="4600575" cy="1156563"/>
          </a:xfrm>
        </p:spPr>
        <p:txBody>
          <a:bodyPr>
            <a:normAutofit/>
          </a:bodyPr>
          <a:lstStyle/>
          <a:p>
            <a:endParaRPr lang="cs-CZ" sz="4000">
              <a:solidFill>
                <a:srgbClr val="FFFFFF"/>
              </a:solidFill>
            </a:endParaRPr>
          </a:p>
        </p:txBody>
      </p:sp>
      <p:sp>
        <p:nvSpPr>
          <p:cNvPr id="6160" name="Content Placeholder 6159">
            <a:extLst>
              <a:ext uri="{FF2B5EF4-FFF2-40B4-BE49-F238E27FC236}">
                <a16:creationId xmlns:a16="http://schemas.microsoft.com/office/drawing/2014/main" id="{FF72121B-E1F8-4EF5-80FB-3869BD775D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8225" y="2187256"/>
            <a:ext cx="4600575" cy="3651569"/>
          </a:xfrm>
        </p:spPr>
        <p:txBody>
          <a:bodyPr>
            <a:normAutofit/>
          </a:bodyPr>
          <a:lstStyle/>
          <a:p>
            <a:pPr lvl="0"/>
            <a:r>
              <a:rPr lang="cs-CZ" sz="1900" b="1" dirty="0" err="1">
                <a:solidFill>
                  <a:schemeClr val="bg1"/>
                </a:solidFill>
              </a:rPr>
              <a:t>Engineering</a:t>
            </a:r>
            <a:r>
              <a:rPr lang="cs-CZ" sz="1900" b="1" dirty="0">
                <a:solidFill>
                  <a:schemeClr val="bg1"/>
                </a:solidFill>
              </a:rPr>
              <a:t>: </a:t>
            </a:r>
            <a:r>
              <a:rPr lang="cs-CZ" sz="1900" dirty="0">
                <a:solidFill>
                  <a:schemeClr val="bg1"/>
                </a:solidFill>
              </a:rPr>
              <a:t>Škoda Auto, Tatra, Iveco</a:t>
            </a:r>
          </a:p>
          <a:p>
            <a:pPr lvl="0"/>
            <a:r>
              <a:rPr lang="cs-CZ" sz="1900" b="1" dirty="0" err="1">
                <a:solidFill>
                  <a:schemeClr val="bg1"/>
                </a:solidFill>
              </a:rPr>
              <a:t>Metallurgical</a:t>
            </a:r>
            <a:r>
              <a:rPr lang="cs-CZ" sz="1900" b="1" dirty="0">
                <a:solidFill>
                  <a:schemeClr val="bg1"/>
                </a:solidFill>
              </a:rPr>
              <a:t> </a:t>
            </a:r>
            <a:r>
              <a:rPr lang="cs-CZ" sz="1900" b="1" dirty="0" err="1">
                <a:solidFill>
                  <a:schemeClr val="bg1"/>
                </a:solidFill>
              </a:rPr>
              <a:t>industry</a:t>
            </a:r>
            <a:r>
              <a:rPr lang="cs-CZ" sz="1900" b="1" dirty="0">
                <a:solidFill>
                  <a:schemeClr val="bg1"/>
                </a:solidFill>
              </a:rPr>
              <a:t>: </a:t>
            </a:r>
            <a:r>
              <a:rPr lang="cs-CZ" sz="1900" dirty="0" err="1">
                <a:solidFill>
                  <a:schemeClr val="bg1"/>
                </a:solidFill>
              </a:rPr>
              <a:t>Arcelor</a:t>
            </a:r>
            <a:r>
              <a:rPr lang="cs-CZ" sz="1900" dirty="0">
                <a:solidFill>
                  <a:schemeClr val="bg1"/>
                </a:solidFill>
              </a:rPr>
              <a:t> Mittal, </a:t>
            </a:r>
            <a:r>
              <a:rPr lang="cs-CZ" sz="1900" dirty="0" err="1">
                <a:solidFill>
                  <a:schemeClr val="bg1"/>
                </a:solidFill>
              </a:rPr>
              <a:t>Evraz</a:t>
            </a:r>
            <a:r>
              <a:rPr lang="cs-CZ" sz="1900" dirty="0">
                <a:solidFill>
                  <a:schemeClr val="bg1"/>
                </a:solidFill>
              </a:rPr>
              <a:t> Vítkovice Steel, Třinecké železárny</a:t>
            </a:r>
          </a:p>
          <a:p>
            <a:pPr lvl="0"/>
            <a:r>
              <a:rPr lang="cs-CZ" sz="1900" b="1" dirty="0" err="1">
                <a:solidFill>
                  <a:schemeClr val="bg1"/>
                </a:solidFill>
              </a:rPr>
              <a:t>Chemical</a:t>
            </a:r>
            <a:r>
              <a:rPr lang="cs-CZ" sz="1900" b="1" dirty="0">
                <a:solidFill>
                  <a:schemeClr val="bg1"/>
                </a:solidFill>
              </a:rPr>
              <a:t> </a:t>
            </a:r>
            <a:r>
              <a:rPr lang="cs-CZ" sz="1900" b="1" dirty="0" err="1">
                <a:solidFill>
                  <a:schemeClr val="bg1"/>
                </a:solidFill>
              </a:rPr>
              <a:t>industry</a:t>
            </a:r>
            <a:r>
              <a:rPr lang="cs-CZ" sz="1900" b="1" dirty="0">
                <a:solidFill>
                  <a:schemeClr val="bg1"/>
                </a:solidFill>
              </a:rPr>
              <a:t>: </a:t>
            </a:r>
            <a:r>
              <a:rPr lang="cs-CZ" sz="1900" dirty="0">
                <a:solidFill>
                  <a:schemeClr val="bg1"/>
                </a:solidFill>
              </a:rPr>
              <a:t>Benzina, Zentiva, </a:t>
            </a:r>
            <a:r>
              <a:rPr lang="cs-CZ" sz="1900" dirty="0" err="1">
                <a:solidFill>
                  <a:schemeClr val="bg1"/>
                </a:solidFill>
              </a:rPr>
              <a:t>Dermacol</a:t>
            </a:r>
            <a:endParaRPr lang="cs-CZ" sz="1900" dirty="0">
              <a:solidFill>
                <a:schemeClr val="bg1"/>
              </a:solidFill>
            </a:endParaRPr>
          </a:p>
          <a:p>
            <a:pPr lvl="0"/>
            <a:r>
              <a:rPr lang="cs-CZ" sz="1900" b="1" dirty="0">
                <a:solidFill>
                  <a:schemeClr val="bg1"/>
                </a:solidFill>
              </a:rPr>
              <a:t>Food </a:t>
            </a:r>
            <a:r>
              <a:rPr lang="cs-CZ" sz="1900" b="1" dirty="0" err="1">
                <a:solidFill>
                  <a:schemeClr val="bg1"/>
                </a:solidFill>
              </a:rPr>
              <a:t>industry</a:t>
            </a:r>
            <a:r>
              <a:rPr lang="cs-CZ" sz="1900" b="1" dirty="0">
                <a:solidFill>
                  <a:schemeClr val="bg1"/>
                </a:solidFill>
              </a:rPr>
              <a:t>: </a:t>
            </a:r>
            <a:r>
              <a:rPr lang="cs-CZ" sz="1900" dirty="0">
                <a:solidFill>
                  <a:schemeClr val="bg1"/>
                </a:solidFill>
              </a:rPr>
              <a:t>Hamé, </a:t>
            </a:r>
            <a:r>
              <a:rPr lang="cs-CZ" sz="1900" dirty="0" err="1">
                <a:solidFill>
                  <a:schemeClr val="bg1"/>
                </a:solidFill>
              </a:rPr>
              <a:t>Mlekárna</a:t>
            </a:r>
            <a:r>
              <a:rPr lang="cs-CZ" sz="1900" dirty="0">
                <a:solidFill>
                  <a:schemeClr val="bg1"/>
                </a:solidFill>
              </a:rPr>
              <a:t> Kunín, Plzeňský prazdroj, Radegast, Bohemia Sekt, Mattoni, Dobrá voda</a:t>
            </a:r>
          </a:p>
          <a:p>
            <a:pPr marL="0" indent="0">
              <a:buNone/>
            </a:pPr>
            <a:endParaRPr lang="en-US" sz="1800" dirty="0">
              <a:solidFill>
                <a:srgbClr val="FFFFFF"/>
              </a:solidFill>
            </a:endParaRPr>
          </a:p>
        </p:txBody>
      </p:sp>
      <p:pic>
        <p:nvPicPr>
          <p:cNvPr id="6148" name="Picture 4" descr="Výsledek obrázku pro plzeňský prazdroj logo">
            <a:extLst>
              <a:ext uri="{FF2B5EF4-FFF2-40B4-BE49-F238E27FC236}">
                <a16:creationId xmlns:a16="http://schemas.microsoft.com/office/drawing/2014/main" id="{4E56434C-0DE9-4B1A-A401-705EB54A17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555442" y="1045646"/>
            <a:ext cx="2400970" cy="1871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Výsledek obrázku pro dermacol logo">
            <a:extLst>
              <a:ext uri="{FF2B5EF4-FFF2-40B4-BE49-F238E27FC236}">
                <a16:creationId xmlns:a16="http://schemas.microsoft.com/office/drawing/2014/main" id="{C84F2F88-AEDB-4575-BBE3-2A5DDDAE3C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7281" y="1281499"/>
            <a:ext cx="2434638" cy="1399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Výsledek obrázku pro škoda znak">
            <a:extLst>
              <a:ext uri="{FF2B5EF4-FFF2-40B4-BE49-F238E27FC236}">
                <a16:creationId xmlns:a16="http://schemas.microsoft.com/office/drawing/2014/main" id="{65ED8CE9-414C-434B-9A3D-991310BDD9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12323" y="3468012"/>
            <a:ext cx="2283439" cy="274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Výsledek obrázku pro mattoni logo">
            <a:extLst>
              <a:ext uri="{FF2B5EF4-FFF2-40B4-BE49-F238E27FC236}">
                <a16:creationId xmlns:a16="http://schemas.microsoft.com/office/drawing/2014/main" id="{8D859DEC-3071-46CF-970D-72BFCE7F0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117280" y="3620756"/>
            <a:ext cx="2434639" cy="2434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93630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1FF657C-5894-4565-8D6B-CC9B439DCE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33949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Employment</a:t>
            </a:r>
            <a:r>
              <a:rPr lang="cs-CZ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cs-CZ" sz="48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industry</a:t>
            </a:r>
            <a:r>
              <a:rPr lang="cs-CZ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</a:t>
            </a:r>
            <a:br>
              <a:rPr lang="cs-CZ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Total</a:t>
            </a:r>
            <a:r>
              <a:rPr lang="cs-CZ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1 219 932</a:t>
            </a:r>
            <a:b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Mining</a:t>
            </a:r>
            <a:r>
              <a:rPr lang="cs-CZ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and </a:t>
            </a: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quarrying</a:t>
            </a:r>
            <a:r>
              <a:rPr lang="cs-CZ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23 193</a:t>
            </a:r>
            <a:b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Manufacturing</a:t>
            </a:r>
            <a:r>
              <a:rPr lang="cs-CZ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: </a:t>
            </a:r>
            <a: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1 161 707</a:t>
            </a:r>
            <a:br>
              <a:rPr lang="cs-CZ" sz="1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Electricity</a:t>
            </a:r>
            <a:r>
              <a:rPr lang="cs-CZ" sz="18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, </a:t>
            </a:r>
            <a:r>
              <a:rPr lang="cs-CZ" sz="1800" b="1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gas</a:t>
            </a:r>
            <a:r>
              <a:rPr lang="cs-CZ" sz="1800" b="1" dirty="0">
                <a:solidFill>
                  <a:srgbClr val="FFFFFF"/>
                </a:solidFill>
              </a:rPr>
              <a:t>, </a:t>
            </a:r>
            <a:r>
              <a:rPr lang="cs-CZ" sz="1800" b="1" dirty="0" err="1">
                <a:solidFill>
                  <a:srgbClr val="FFFFFF"/>
                </a:solidFill>
              </a:rPr>
              <a:t>steam</a:t>
            </a:r>
            <a:r>
              <a:rPr lang="cs-CZ" sz="1800" b="1" dirty="0">
                <a:solidFill>
                  <a:srgbClr val="FFFFFF"/>
                </a:solidFill>
              </a:rPr>
              <a:t> and air </a:t>
            </a:r>
            <a:r>
              <a:rPr lang="cs-CZ" sz="1800" b="1" dirty="0" err="1">
                <a:solidFill>
                  <a:srgbClr val="FFFFFF"/>
                </a:solidFill>
              </a:rPr>
              <a:t>conditioning</a:t>
            </a:r>
            <a:r>
              <a:rPr lang="cs-CZ" sz="1800" b="1" dirty="0">
                <a:solidFill>
                  <a:srgbClr val="FFFFFF"/>
                </a:solidFill>
              </a:rPr>
              <a:t> </a:t>
            </a:r>
            <a:r>
              <a:rPr lang="cs-CZ" sz="1800" b="1" dirty="0" err="1">
                <a:solidFill>
                  <a:srgbClr val="FFFFFF"/>
                </a:solidFill>
              </a:rPr>
              <a:t>supply</a:t>
            </a:r>
            <a:r>
              <a:rPr lang="cs-CZ" sz="1800" b="1" dirty="0">
                <a:solidFill>
                  <a:srgbClr val="FFFFFF"/>
                </a:solidFill>
              </a:rPr>
              <a:t>: </a:t>
            </a:r>
            <a:r>
              <a:rPr lang="cs-CZ" sz="1800" dirty="0">
                <a:solidFill>
                  <a:srgbClr val="FFFFFF"/>
                </a:solidFill>
              </a:rPr>
              <a:t>35 032</a:t>
            </a:r>
            <a:br>
              <a:rPr lang="cs-CZ" sz="48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endParaRPr lang="en-US" sz="48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Obrázek 4" descr="Obsah obrázku text, mapa&#10;&#10;Popis byl vytvořen automaticky">
            <a:extLst>
              <a:ext uri="{FF2B5EF4-FFF2-40B4-BE49-F238E27FC236}">
                <a16:creationId xmlns:a16="http://schemas.microsoft.com/office/drawing/2014/main" id="{2D54CE40-82A6-4285-9C94-B67615F34F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2183" y="492573"/>
            <a:ext cx="5336822" cy="5880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0684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DDFC93-B252-4BE7-8596-A2453D96F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9109D26-EDEA-4F00-869B-1D1A506311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D1CF4511-A47B-4430-BD7B-EB10D6D2DE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35468"/>
            <a:ext cx="5074920" cy="3856939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0C4EDD32-0A6A-4EE2-A613-8DCC0ED0A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8102" y="1435468"/>
            <a:ext cx="5060619" cy="3828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856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E073347-7EEC-445D-94D8-9D242E5DA7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cs-CZ" sz="2800" dirty="0" err="1"/>
              <a:t>Engineering</a:t>
            </a:r>
            <a:endParaRPr lang="cs-CZ" sz="2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213BF26-5555-4C62-89D6-BCE3CE21E1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3"/>
            <a:ext cx="3363974" cy="3415623"/>
          </a:xfrm>
        </p:spPr>
        <p:txBody>
          <a:bodyPr>
            <a:normAutofit/>
          </a:bodyPr>
          <a:lstStyle/>
          <a:p>
            <a:endParaRPr lang="cs-CZ" sz="200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1DE3448-0CC6-4D5C-993E-3F237A47DA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7763" y="1434268"/>
            <a:ext cx="6250769" cy="3828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98049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7893760-1278-42DC-8511-00D5F2A5A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cs-CZ" sz="2800" dirty="0" err="1"/>
              <a:t>Chemical</a:t>
            </a:r>
            <a:r>
              <a:rPr lang="cs-CZ" sz="2800" dirty="0"/>
              <a:t> </a:t>
            </a:r>
            <a:r>
              <a:rPr lang="cs-CZ" sz="2800" dirty="0" err="1"/>
              <a:t>industry</a:t>
            </a:r>
            <a:endParaRPr lang="cs-CZ" sz="2800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914963D-D93E-4698-8DDF-88C840B32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3"/>
            <a:ext cx="3363974" cy="3415623"/>
          </a:xfrm>
        </p:spPr>
        <p:txBody>
          <a:bodyPr>
            <a:normAutofit/>
          </a:bodyPr>
          <a:lstStyle/>
          <a:p>
            <a:endParaRPr lang="cs-CZ" sz="2000"/>
          </a:p>
        </p:txBody>
      </p:sp>
      <p:pic>
        <p:nvPicPr>
          <p:cNvPr id="9218" name="Picture 2" descr="Chemický průmysl">
            <a:extLst>
              <a:ext uri="{FF2B5EF4-FFF2-40B4-BE49-F238E27FC236}">
                <a16:creationId xmlns:a16="http://schemas.microsoft.com/office/drawing/2014/main" id="{6B6DB053-4CDD-4962-A1E4-0E87DE9BF1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7763" y="1082663"/>
            <a:ext cx="6250769" cy="4531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92617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FDEB9A1F-7BD2-48BE-9873-156CAF768F2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78856" y="263158"/>
            <a:ext cx="5714344" cy="633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3728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4A10EAB-1DDE-4C9B-8D60-E7A5B298F2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F3C3462-F501-4205-80F4-8BFA283C12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E22A633-4784-49D5-9EFD-8AA26FB7F8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362" y="519112"/>
            <a:ext cx="943927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97751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6">
            <a:extLst>
              <a:ext uri="{FF2B5EF4-FFF2-40B4-BE49-F238E27FC236}">
                <a16:creationId xmlns:a16="http://schemas.microsoft.com/office/drawing/2014/main" id="{1707FC24-6981-43D9-B525-C7832BA224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36884" y="311449"/>
            <a:ext cx="4332307" cy="617955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19E17F7-2933-4B9C-9B7B-4D4ECF86CA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950" y="742951"/>
            <a:ext cx="3476625" cy="496252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1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Unemployment</a:t>
            </a:r>
          </a:p>
        </p:txBody>
      </p:sp>
      <p:pic>
        <p:nvPicPr>
          <p:cNvPr id="5" name="Zástupný obsah 4" descr="Obsah obrázku snímek obrazovky, zaparkované&#10;&#10;Popis byl vytvořen automaticky">
            <a:extLst>
              <a:ext uri="{FF2B5EF4-FFF2-40B4-BE49-F238E27FC236}">
                <a16:creationId xmlns:a16="http://schemas.microsoft.com/office/drawing/2014/main" id="{A551225F-748B-4309-93BB-98BAF22472E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11763" y="4475163"/>
            <a:ext cx="6434138" cy="1855788"/>
          </a:xfrm>
          <a:prstGeom prst="rect">
            <a:avLst/>
          </a:prstGeom>
        </p:spPr>
      </p:pic>
      <p:pic>
        <p:nvPicPr>
          <p:cNvPr id="6" name="Obrázek 5" descr="Obsah obrázku snímek obrazovky&#10;&#10;Popis byl vytvořen automaticky">
            <a:extLst>
              <a:ext uri="{FF2B5EF4-FFF2-40B4-BE49-F238E27FC236}">
                <a16:creationId xmlns:a16="http://schemas.microsoft.com/office/drawing/2014/main" id="{364A52BB-A526-42FF-BED3-BBB02C3786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763" y="533400"/>
            <a:ext cx="6434138" cy="3859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3625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9161A2-2DDB-49B5-90E5-D20C013F7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78"/>
            <a:ext cx="4595071" cy="1114747"/>
          </a:xfrm>
        </p:spPr>
        <p:txBody>
          <a:bodyPr>
            <a:normAutofit/>
          </a:bodyPr>
          <a:lstStyle/>
          <a:p>
            <a:r>
              <a:rPr lang="cs-CZ" sz="4400" b="1" dirty="0"/>
              <a:t>Basic </a:t>
            </a:r>
            <a:r>
              <a:rPr lang="cs-CZ" sz="4400" b="1" dirty="0" err="1"/>
              <a:t>information</a:t>
            </a:r>
            <a:endParaRPr lang="cs-CZ" sz="4400" b="1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80061BE-C51A-4285-8036-5DA11B45D5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47875"/>
            <a:ext cx="4595071" cy="4129087"/>
          </a:xfrm>
        </p:spPr>
        <p:txBody>
          <a:bodyPr>
            <a:normAutofit fontScale="92500" lnSpcReduction="10000"/>
          </a:bodyPr>
          <a:lstStyle/>
          <a:p>
            <a:r>
              <a:rPr lang="cs-CZ" sz="1800" b="1" dirty="0" err="1"/>
              <a:t>Capital</a:t>
            </a:r>
            <a:r>
              <a:rPr lang="cs-CZ" sz="1800" b="1" dirty="0"/>
              <a:t>: </a:t>
            </a:r>
            <a:r>
              <a:rPr lang="cs-CZ" sz="1800" dirty="0"/>
              <a:t>Prague (1,309 </a:t>
            </a:r>
            <a:r>
              <a:rPr lang="cs-CZ" sz="1800" dirty="0" err="1"/>
              <a:t>millions</a:t>
            </a:r>
            <a:r>
              <a:rPr lang="cs-CZ" sz="1800" dirty="0"/>
              <a:t> </a:t>
            </a:r>
            <a:r>
              <a:rPr lang="cs-CZ" sz="1800" dirty="0" err="1"/>
              <a:t>citizens</a:t>
            </a:r>
            <a:r>
              <a:rPr lang="cs-CZ" sz="1800" dirty="0"/>
              <a:t>, 1.1.2019)</a:t>
            </a:r>
          </a:p>
          <a:p>
            <a:r>
              <a:rPr lang="cs-CZ" sz="1800" b="1" dirty="0" err="1"/>
              <a:t>Other</a:t>
            </a:r>
            <a:r>
              <a:rPr lang="cs-CZ" sz="1800" b="1" dirty="0"/>
              <a:t> </a:t>
            </a:r>
            <a:r>
              <a:rPr lang="cs-CZ" sz="1800" b="1" dirty="0" err="1"/>
              <a:t>biggest</a:t>
            </a:r>
            <a:r>
              <a:rPr lang="cs-CZ" sz="1800" b="1" dirty="0"/>
              <a:t> </a:t>
            </a:r>
            <a:r>
              <a:rPr lang="cs-CZ" sz="1800" b="1" dirty="0" err="1"/>
              <a:t>cities</a:t>
            </a:r>
            <a:r>
              <a:rPr lang="cs-CZ" sz="1800" b="1" dirty="0"/>
              <a:t>: </a:t>
            </a:r>
            <a:r>
              <a:rPr lang="cs-CZ" sz="1800" dirty="0"/>
              <a:t>Brno, Ostrava, Plzeň</a:t>
            </a:r>
          </a:p>
          <a:p>
            <a:r>
              <a:rPr lang="cs-CZ" sz="1800" b="1" dirty="0" err="1"/>
              <a:t>Population</a:t>
            </a:r>
            <a:r>
              <a:rPr lang="cs-CZ" sz="1800" b="1" dirty="0"/>
              <a:t>: </a:t>
            </a:r>
            <a:r>
              <a:rPr lang="cs-CZ" sz="1800" dirty="0"/>
              <a:t>10 668 641 </a:t>
            </a:r>
          </a:p>
          <a:p>
            <a:r>
              <a:rPr lang="cs-CZ" sz="1800" b="1" dirty="0" err="1"/>
              <a:t>Foreigners</a:t>
            </a:r>
            <a:r>
              <a:rPr lang="cs-CZ" sz="1800" b="1" dirty="0"/>
              <a:t>: </a:t>
            </a:r>
            <a:r>
              <a:rPr lang="cs-CZ" sz="1800" dirty="0"/>
              <a:t>564 000 </a:t>
            </a:r>
            <a:r>
              <a:rPr lang="cs-CZ" sz="1800" dirty="0" err="1"/>
              <a:t>total</a:t>
            </a:r>
            <a:endParaRPr lang="cs-CZ" sz="1800" dirty="0"/>
          </a:p>
          <a:p>
            <a:pPr marL="0" indent="0">
              <a:buNone/>
            </a:pPr>
            <a:r>
              <a:rPr lang="cs-CZ" sz="1800" b="1" dirty="0"/>
              <a:t>                        Long-term residence:</a:t>
            </a:r>
            <a:r>
              <a:rPr lang="cs-CZ" sz="1800" dirty="0"/>
              <a:t> 275 000</a:t>
            </a:r>
          </a:p>
          <a:p>
            <a:pPr marL="0" indent="0">
              <a:buNone/>
            </a:pPr>
            <a:r>
              <a:rPr lang="cs-CZ" sz="1800" dirty="0"/>
              <a:t>                        </a:t>
            </a:r>
            <a:r>
              <a:rPr lang="cs-CZ" sz="1800" b="1" dirty="0" err="1"/>
              <a:t>Pernament</a:t>
            </a:r>
            <a:r>
              <a:rPr lang="cs-CZ" sz="1800" b="1" dirty="0"/>
              <a:t> residence: </a:t>
            </a:r>
            <a:r>
              <a:rPr lang="cs-CZ" sz="1800" dirty="0"/>
              <a:t>289 000</a:t>
            </a:r>
          </a:p>
          <a:p>
            <a:r>
              <a:rPr lang="cs-CZ" sz="1800" b="1" dirty="0" err="1"/>
              <a:t>Population</a:t>
            </a:r>
            <a:r>
              <a:rPr lang="cs-CZ" sz="1800" b="1" dirty="0"/>
              <a:t> </a:t>
            </a:r>
            <a:r>
              <a:rPr lang="cs-CZ" sz="1800" b="1" dirty="0" err="1"/>
              <a:t>density</a:t>
            </a:r>
            <a:r>
              <a:rPr lang="cs-CZ" sz="1800" b="1" dirty="0"/>
              <a:t>: </a:t>
            </a:r>
            <a:r>
              <a:rPr lang="cs-CZ" sz="1800" dirty="0"/>
              <a:t>134 </a:t>
            </a:r>
            <a:r>
              <a:rPr lang="cs-CZ" sz="1800" dirty="0" err="1"/>
              <a:t>citizens</a:t>
            </a:r>
            <a:r>
              <a:rPr lang="cs-CZ" sz="1800" dirty="0"/>
              <a:t>/ km</a:t>
            </a:r>
            <a:r>
              <a:rPr lang="cs-CZ" sz="1800" baseline="30000" dirty="0"/>
              <a:t>2</a:t>
            </a:r>
            <a:endParaRPr lang="cs-CZ" sz="2400" baseline="30000" dirty="0"/>
          </a:p>
          <a:p>
            <a:r>
              <a:rPr lang="cs-CZ" sz="1800" b="1" dirty="0"/>
              <a:t>Time </a:t>
            </a:r>
            <a:r>
              <a:rPr lang="cs-CZ" sz="1800" b="1" dirty="0" err="1"/>
              <a:t>zone</a:t>
            </a:r>
            <a:r>
              <a:rPr lang="cs-CZ" sz="1800" b="1" dirty="0"/>
              <a:t>: </a:t>
            </a:r>
            <a:r>
              <a:rPr lang="cs-CZ" sz="1800" dirty="0"/>
              <a:t>+1, +2 (</a:t>
            </a:r>
            <a:r>
              <a:rPr lang="cs-CZ" sz="1800" dirty="0" err="1"/>
              <a:t>summertime</a:t>
            </a:r>
            <a:r>
              <a:rPr lang="cs-CZ" sz="1800" dirty="0"/>
              <a:t>)</a:t>
            </a:r>
          </a:p>
          <a:p>
            <a:r>
              <a:rPr lang="cs-CZ" sz="1800" b="1" dirty="0" err="1"/>
              <a:t>Official</a:t>
            </a:r>
            <a:r>
              <a:rPr lang="cs-CZ" sz="1800" b="1" dirty="0"/>
              <a:t> </a:t>
            </a:r>
            <a:r>
              <a:rPr lang="cs-CZ" sz="1800" b="1" dirty="0" err="1"/>
              <a:t>language</a:t>
            </a:r>
            <a:r>
              <a:rPr lang="cs-CZ" sz="1800" b="1" dirty="0"/>
              <a:t>: </a:t>
            </a:r>
            <a:r>
              <a:rPr lang="cs-CZ" sz="1800" dirty="0"/>
              <a:t>Czech</a:t>
            </a:r>
          </a:p>
          <a:p>
            <a:r>
              <a:rPr lang="cs-CZ" sz="1800" b="1" dirty="0" err="1"/>
              <a:t>Currency</a:t>
            </a:r>
            <a:r>
              <a:rPr lang="cs-CZ" sz="1800" b="1" dirty="0"/>
              <a:t>: </a:t>
            </a:r>
            <a:r>
              <a:rPr lang="cs-CZ" sz="1800" dirty="0"/>
              <a:t>Czech koruna (CZK),                         	     25,5 CZK= 1 EUR</a:t>
            </a:r>
          </a:p>
          <a:p>
            <a:r>
              <a:rPr lang="cs-CZ" sz="1800" b="1" dirty="0"/>
              <a:t>EU </a:t>
            </a:r>
            <a:r>
              <a:rPr lang="cs-CZ" sz="1800" b="1" dirty="0" err="1"/>
              <a:t>member</a:t>
            </a:r>
            <a:r>
              <a:rPr lang="cs-CZ" sz="1800" b="1" dirty="0"/>
              <a:t> </a:t>
            </a:r>
            <a:r>
              <a:rPr lang="cs-CZ" sz="1800" b="1" dirty="0" err="1"/>
              <a:t>since</a:t>
            </a:r>
            <a:r>
              <a:rPr lang="cs-CZ" sz="1800" b="1" dirty="0"/>
              <a:t> 2004</a:t>
            </a:r>
          </a:p>
          <a:p>
            <a:endParaRPr lang="cs-CZ" sz="2000" b="1" dirty="0"/>
          </a:p>
          <a:p>
            <a:endParaRPr lang="cs-CZ" sz="2000" dirty="0"/>
          </a:p>
          <a:p>
            <a:endParaRPr lang="cs-CZ" sz="2000" dirty="0"/>
          </a:p>
          <a:p>
            <a:endParaRPr lang="cs-CZ" sz="20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906945E0-CEB9-4203-B950-4ADD5E0630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3478" y="978765"/>
            <a:ext cx="3040148" cy="1829718"/>
          </a:xfrm>
          <a:prstGeom prst="rect">
            <a:avLst/>
          </a:prstGeom>
        </p:spPr>
      </p:pic>
      <p:pic>
        <p:nvPicPr>
          <p:cNvPr id="2052" name="Picture 4" descr="Výsledek obrázku pro česká vlajka">
            <a:extLst>
              <a:ext uri="{FF2B5EF4-FFF2-40B4-BE49-F238E27FC236}">
                <a16:creationId xmlns:a16="http://schemas.microsoft.com/office/drawing/2014/main" id="{3752F895-BDFF-4BFD-94B8-599F8F38C2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578975" y="1231615"/>
            <a:ext cx="2364317" cy="1324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5F086292-3615-4C26-A1BD-639564F4D6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3478" y="3796452"/>
            <a:ext cx="5361043" cy="2559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02766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377DBEE-663E-47FD-BA01-490D7E649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Unemployment rate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240EA0FE-5C94-4BFA-BF07-630C46ABED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1567" y="2754762"/>
            <a:ext cx="5455917" cy="3341749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4CA931B5-F1C9-466A-9FE0-3FA145B0A78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073" y="2802502"/>
            <a:ext cx="5455917" cy="324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6939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98DE1FE-5CC1-4E8D-B22A-AFEC19D8CB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endParaRPr lang="en-US" sz="5400" kern="120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 descr="Obsah obrázku mapa, text&#10;&#10;Popis byl vytvořen automaticky">
            <a:extLst>
              <a:ext uri="{FF2B5EF4-FFF2-40B4-BE49-F238E27FC236}">
                <a16:creationId xmlns:a16="http://schemas.microsoft.com/office/drawing/2014/main" id="{F6E5BAD1-56CF-4F6A-89F0-FCDC2340049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0792" y="782360"/>
            <a:ext cx="6058713" cy="5740630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Obrázek 4">
            <a:extLst>
              <a:ext uri="{FF2B5EF4-FFF2-40B4-BE49-F238E27FC236}">
                <a16:creationId xmlns:a16="http://schemas.microsoft.com/office/drawing/2014/main" id="{A500F861-611D-4347-A152-B4B987C8FA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5073" y="3291840"/>
            <a:ext cx="5544844" cy="2231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95230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6A8154D-A3B8-4DDE-A337-0FB9D17F6E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cs-CZ" dirty="0"/>
              <a:t>GDP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B18B740-8F3D-432F-9D98-625A327AB4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133" y="1854200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2018: 5,3 </a:t>
            </a:r>
            <a:r>
              <a:rPr lang="cs-CZ" dirty="0" err="1"/>
              <a:t>billions</a:t>
            </a:r>
            <a:r>
              <a:rPr lang="cs-CZ" dirty="0"/>
              <a:t> Kč </a:t>
            </a:r>
            <a:r>
              <a:rPr lang="cs-CZ" dirty="0">
                <a:sym typeface="Wingdings" panose="05000000000000000000" pitchFamily="2" charset="2"/>
              </a:rPr>
              <a:t> </a:t>
            </a:r>
            <a:r>
              <a:rPr lang="cs-CZ" dirty="0" err="1">
                <a:sym typeface="Wingdings" panose="05000000000000000000" pitchFamily="2" charset="2"/>
              </a:rPr>
              <a:t>approx</a:t>
            </a:r>
            <a:r>
              <a:rPr lang="cs-CZ" dirty="0">
                <a:sym typeface="Wingdings" panose="05000000000000000000" pitchFamily="2" charset="2"/>
              </a:rPr>
              <a:t> 204 951 EUR</a:t>
            </a:r>
          </a:p>
          <a:p>
            <a:r>
              <a:rPr lang="cs-CZ" dirty="0">
                <a:sym typeface="Wingdings" panose="05000000000000000000" pitchFamily="2" charset="2"/>
              </a:rPr>
              <a:t>GDP/1 resident: 501 461 Kč  </a:t>
            </a:r>
            <a:r>
              <a:rPr lang="cs-CZ" dirty="0" err="1">
                <a:sym typeface="Wingdings" panose="05000000000000000000" pitchFamily="2" charset="2"/>
              </a:rPr>
              <a:t>approx</a:t>
            </a:r>
            <a:r>
              <a:rPr lang="cs-CZ" dirty="0">
                <a:sym typeface="Wingdings" panose="05000000000000000000" pitchFamily="2" charset="2"/>
              </a:rPr>
              <a:t> 19 287 EUR</a:t>
            </a:r>
          </a:p>
          <a:p>
            <a:r>
              <a:rPr lang="cs-CZ" dirty="0">
                <a:sym typeface="Wingdings" panose="05000000000000000000" pitchFamily="2" charset="2"/>
              </a:rPr>
              <a:t>GDP/ 1 resident in </a:t>
            </a:r>
            <a:r>
              <a:rPr lang="cs-CZ" dirty="0" err="1">
                <a:sym typeface="Wingdings" panose="05000000000000000000" pitchFamily="2" charset="2"/>
              </a:rPr>
              <a:t>purchasing</a:t>
            </a:r>
            <a:r>
              <a:rPr lang="cs-CZ" dirty="0">
                <a:sym typeface="Wingdings" panose="05000000000000000000" pitchFamily="2" charset="2"/>
              </a:rPr>
              <a:t> </a:t>
            </a:r>
            <a:r>
              <a:rPr lang="cs-CZ" dirty="0" err="1">
                <a:sym typeface="Wingdings" panose="05000000000000000000" pitchFamily="2" charset="2"/>
              </a:rPr>
              <a:t>power</a:t>
            </a:r>
            <a:r>
              <a:rPr lang="cs-CZ" dirty="0">
                <a:sym typeface="Wingdings" panose="05000000000000000000" pitchFamily="2" charset="2"/>
              </a:rPr>
              <a:t> parity: 28 147 Kč  1 083 EUR</a:t>
            </a:r>
            <a:endParaRPr lang="cs-CZ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64AEA3-2E51-4879-98D8-49D52CB847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07" y="2091175"/>
            <a:ext cx="11347385" cy="10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704282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C348B51-EF66-4276-A7FB-3DEFBADB4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Average wage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01C59E69-8810-4C8B-A102-74D5DB180E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94917" y="2509911"/>
            <a:ext cx="6747067" cy="3997637"/>
          </a:xfrm>
          <a:prstGeom prst="rect">
            <a:avLst/>
          </a:prstGeom>
        </p:spPr>
      </p:pic>
      <p:sp>
        <p:nvSpPr>
          <p:cNvPr id="7" name="TextovéPole 6">
            <a:extLst>
              <a:ext uri="{FF2B5EF4-FFF2-40B4-BE49-F238E27FC236}">
                <a16:creationId xmlns:a16="http://schemas.microsoft.com/office/drawing/2014/main" id="{A99EA753-A922-4E72-9E8E-E9202B7D74BE}"/>
              </a:ext>
            </a:extLst>
          </p:cNvPr>
          <p:cNvSpPr txBox="1"/>
          <p:nvPr/>
        </p:nvSpPr>
        <p:spPr>
          <a:xfrm>
            <a:off x="254000" y="2661920"/>
            <a:ext cx="2092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34 105 </a:t>
            </a:r>
            <a:r>
              <a:rPr lang="en-US" dirty="0" err="1"/>
              <a:t>Kč</a:t>
            </a:r>
            <a:r>
              <a:rPr lang="en-US" dirty="0"/>
              <a:t> (around</a:t>
            </a:r>
            <a:r>
              <a:rPr lang="cs-CZ" dirty="0"/>
              <a:t> 1 312 EUR)</a:t>
            </a:r>
          </a:p>
          <a:p>
            <a:endParaRPr lang="cs-CZ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42266311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66D7C4-F529-45E0-AADF-9A1C0EBAF2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ABC8C28-292E-4411-82C5-8E8A4F5E83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endParaRPr lang="cs-CZ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7A5CC38-1543-4B9A-97D2-2499599B7D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8177" y="312093"/>
            <a:ext cx="5665024" cy="6180782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26B7387-08F9-4B7B-9E5C-A504259DD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370" y="1960881"/>
            <a:ext cx="5730240" cy="3779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1428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46C2E80F-49A6-4372-B103-219D417A5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4096" y="470925"/>
            <a:ext cx="4381009" cy="5892104"/>
          </a:xfrm>
          <a:custGeom>
            <a:avLst/>
            <a:gdLst>
              <a:gd name="connsiteX0" fmla="*/ 0 w 4381009"/>
              <a:gd name="connsiteY0" fmla="*/ 0 h 5892104"/>
              <a:gd name="connsiteX1" fmla="*/ 4157628 w 4381009"/>
              <a:gd name="connsiteY1" fmla="*/ 0 h 5892104"/>
              <a:gd name="connsiteX2" fmla="*/ 4169302 w 4381009"/>
              <a:gd name="connsiteY2" fmla="*/ 68659 h 5892104"/>
              <a:gd name="connsiteX3" fmla="*/ 4191571 w 4381009"/>
              <a:gd name="connsiteY3" fmla="*/ 205472 h 5892104"/>
              <a:gd name="connsiteX4" fmla="*/ 4213368 w 4381009"/>
              <a:gd name="connsiteY4" fmla="*/ 342890 h 5892104"/>
              <a:gd name="connsiteX5" fmla="*/ 4232030 w 4381009"/>
              <a:gd name="connsiteY5" fmla="*/ 480913 h 5892104"/>
              <a:gd name="connsiteX6" fmla="*/ 4250848 w 4381009"/>
              <a:gd name="connsiteY6" fmla="*/ 618332 h 5892104"/>
              <a:gd name="connsiteX7" fmla="*/ 4268412 w 4381009"/>
              <a:gd name="connsiteY7" fmla="*/ 756355 h 5892104"/>
              <a:gd name="connsiteX8" fmla="*/ 4283467 w 4381009"/>
              <a:gd name="connsiteY8" fmla="*/ 892563 h 5892104"/>
              <a:gd name="connsiteX9" fmla="*/ 4297737 w 4381009"/>
              <a:gd name="connsiteY9" fmla="*/ 1030587 h 5892104"/>
              <a:gd name="connsiteX10" fmla="*/ 4310754 w 4381009"/>
              <a:gd name="connsiteY10" fmla="*/ 1168005 h 5892104"/>
              <a:gd name="connsiteX11" fmla="*/ 4322045 w 4381009"/>
              <a:gd name="connsiteY11" fmla="*/ 1303002 h 5892104"/>
              <a:gd name="connsiteX12" fmla="*/ 4333336 w 4381009"/>
              <a:gd name="connsiteY12" fmla="*/ 1439815 h 5892104"/>
              <a:gd name="connsiteX13" fmla="*/ 4342745 w 4381009"/>
              <a:gd name="connsiteY13" fmla="*/ 1574812 h 5892104"/>
              <a:gd name="connsiteX14" fmla="*/ 4350115 w 4381009"/>
              <a:gd name="connsiteY14" fmla="*/ 1709808 h 5892104"/>
              <a:gd name="connsiteX15" fmla="*/ 4357799 w 4381009"/>
              <a:gd name="connsiteY15" fmla="*/ 1844200 h 5892104"/>
              <a:gd name="connsiteX16" fmla="*/ 4364229 w 4381009"/>
              <a:gd name="connsiteY16" fmla="*/ 1977381 h 5892104"/>
              <a:gd name="connsiteX17" fmla="*/ 4368777 w 4381009"/>
              <a:gd name="connsiteY17" fmla="*/ 2109351 h 5892104"/>
              <a:gd name="connsiteX18" fmla="*/ 4372697 w 4381009"/>
              <a:gd name="connsiteY18" fmla="*/ 2241321 h 5892104"/>
              <a:gd name="connsiteX19" fmla="*/ 4376461 w 4381009"/>
              <a:gd name="connsiteY19" fmla="*/ 2372080 h 5892104"/>
              <a:gd name="connsiteX20" fmla="*/ 4378186 w 4381009"/>
              <a:gd name="connsiteY20" fmla="*/ 2501023 h 5892104"/>
              <a:gd name="connsiteX21" fmla="*/ 4380068 w 4381009"/>
              <a:gd name="connsiteY21" fmla="*/ 2629966 h 5892104"/>
              <a:gd name="connsiteX22" fmla="*/ 4381009 w 4381009"/>
              <a:gd name="connsiteY22" fmla="*/ 2757093 h 5892104"/>
              <a:gd name="connsiteX23" fmla="*/ 4380068 w 4381009"/>
              <a:gd name="connsiteY23" fmla="*/ 2883010 h 5892104"/>
              <a:gd name="connsiteX24" fmla="*/ 4380068 w 4381009"/>
              <a:gd name="connsiteY24" fmla="*/ 3007715 h 5892104"/>
              <a:gd name="connsiteX25" fmla="*/ 4378186 w 4381009"/>
              <a:gd name="connsiteY25" fmla="*/ 3131210 h 5892104"/>
              <a:gd name="connsiteX26" fmla="*/ 4375363 w 4381009"/>
              <a:gd name="connsiteY26" fmla="*/ 3252283 h 5892104"/>
              <a:gd name="connsiteX27" fmla="*/ 4372697 w 4381009"/>
              <a:gd name="connsiteY27" fmla="*/ 3372146 h 5892104"/>
              <a:gd name="connsiteX28" fmla="*/ 4369718 w 4381009"/>
              <a:gd name="connsiteY28" fmla="*/ 3489587 h 5892104"/>
              <a:gd name="connsiteX29" fmla="*/ 4365170 w 4381009"/>
              <a:gd name="connsiteY29" fmla="*/ 3606423 h 5892104"/>
              <a:gd name="connsiteX30" fmla="*/ 4360309 w 4381009"/>
              <a:gd name="connsiteY30" fmla="*/ 3721443 h 5892104"/>
              <a:gd name="connsiteX31" fmla="*/ 4355918 w 4381009"/>
              <a:gd name="connsiteY31" fmla="*/ 3834041 h 5892104"/>
              <a:gd name="connsiteX32" fmla="*/ 4343529 w 4381009"/>
              <a:gd name="connsiteY32" fmla="*/ 4053789 h 5892104"/>
              <a:gd name="connsiteX33" fmla="*/ 4330356 w 4381009"/>
              <a:gd name="connsiteY33" fmla="*/ 4264457 h 5892104"/>
              <a:gd name="connsiteX34" fmla="*/ 4316556 w 4381009"/>
              <a:gd name="connsiteY34" fmla="*/ 4466650 h 5892104"/>
              <a:gd name="connsiteX35" fmla="*/ 4301344 w 4381009"/>
              <a:gd name="connsiteY35" fmla="*/ 4657946 h 5892104"/>
              <a:gd name="connsiteX36" fmla="*/ 4285506 w 4381009"/>
              <a:gd name="connsiteY36" fmla="*/ 4840767 h 5892104"/>
              <a:gd name="connsiteX37" fmla="*/ 4268412 w 4381009"/>
              <a:gd name="connsiteY37" fmla="*/ 5010269 h 5892104"/>
              <a:gd name="connsiteX38" fmla="*/ 4251633 w 4381009"/>
              <a:gd name="connsiteY38" fmla="*/ 5169481 h 5892104"/>
              <a:gd name="connsiteX39" fmla="*/ 4234853 w 4381009"/>
              <a:gd name="connsiteY39" fmla="*/ 5315980 h 5892104"/>
              <a:gd name="connsiteX40" fmla="*/ 4219014 w 4381009"/>
              <a:gd name="connsiteY40" fmla="*/ 5450371 h 5892104"/>
              <a:gd name="connsiteX41" fmla="*/ 4203959 w 4381009"/>
              <a:gd name="connsiteY41" fmla="*/ 5569628 h 5892104"/>
              <a:gd name="connsiteX42" fmla="*/ 4189689 w 4381009"/>
              <a:gd name="connsiteY42" fmla="*/ 5677384 h 5892104"/>
              <a:gd name="connsiteX43" fmla="*/ 4177770 w 4381009"/>
              <a:gd name="connsiteY43" fmla="*/ 5768189 h 5892104"/>
              <a:gd name="connsiteX44" fmla="*/ 4166479 w 4381009"/>
              <a:gd name="connsiteY44" fmla="*/ 5844465 h 5892104"/>
              <a:gd name="connsiteX45" fmla="*/ 4159132 w 4381009"/>
              <a:gd name="connsiteY45" fmla="*/ 5892104 h 5892104"/>
              <a:gd name="connsiteX46" fmla="*/ 0 w 4381009"/>
              <a:gd name="connsiteY46" fmla="*/ 5892104 h 589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4381009" h="5892104">
                <a:moveTo>
                  <a:pt x="0" y="0"/>
                </a:moveTo>
                <a:lnTo>
                  <a:pt x="4157628" y="0"/>
                </a:lnTo>
                <a:lnTo>
                  <a:pt x="4169302" y="68659"/>
                </a:lnTo>
                <a:lnTo>
                  <a:pt x="4191571" y="205472"/>
                </a:lnTo>
                <a:lnTo>
                  <a:pt x="4213368" y="342890"/>
                </a:lnTo>
                <a:lnTo>
                  <a:pt x="4232030" y="480913"/>
                </a:lnTo>
                <a:lnTo>
                  <a:pt x="4250848" y="618332"/>
                </a:lnTo>
                <a:lnTo>
                  <a:pt x="4268412" y="756355"/>
                </a:lnTo>
                <a:lnTo>
                  <a:pt x="4283467" y="892563"/>
                </a:lnTo>
                <a:lnTo>
                  <a:pt x="4297737" y="1030587"/>
                </a:lnTo>
                <a:lnTo>
                  <a:pt x="4310754" y="1168005"/>
                </a:lnTo>
                <a:lnTo>
                  <a:pt x="4322045" y="1303002"/>
                </a:lnTo>
                <a:lnTo>
                  <a:pt x="4333336" y="1439815"/>
                </a:lnTo>
                <a:lnTo>
                  <a:pt x="4342745" y="1574812"/>
                </a:lnTo>
                <a:lnTo>
                  <a:pt x="4350115" y="1709808"/>
                </a:lnTo>
                <a:lnTo>
                  <a:pt x="4357799" y="1844200"/>
                </a:lnTo>
                <a:lnTo>
                  <a:pt x="4364229" y="1977381"/>
                </a:lnTo>
                <a:lnTo>
                  <a:pt x="4368777" y="2109351"/>
                </a:lnTo>
                <a:lnTo>
                  <a:pt x="4372697" y="2241321"/>
                </a:lnTo>
                <a:lnTo>
                  <a:pt x="4376461" y="2372080"/>
                </a:lnTo>
                <a:lnTo>
                  <a:pt x="4378186" y="2501023"/>
                </a:lnTo>
                <a:lnTo>
                  <a:pt x="4380068" y="2629966"/>
                </a:lnTo>
                <a:lnTo>
                  <a:pt x="4381009" y="2757093"/>
                </a:lnTo>
                <a:lnTo>
                  <a:pt x="4380068" y="2883010"/>
                </a:lnTo>
                <a:lnTo>
                  <a:pt x="4380068" y="3007715"/>
                </a:lnTo>
                <a:lnTo>
                  <a:pt x="4378186" y="3131210"/>
                </a:lnTo>
                <a:lnTo>
                  <a:pt x="4375363" y="3252283"/>
                </a:lnTo>
                <a:lnTo>
                  <a:pt x="4372697" y="3372146"/>
                </a:lnTo>
                <a:lnTo>
                  <a:pt x="4369718" y="3489587"/>
                </a:lnTo>
                <a:lnTo>
                  <a:pt x="4365170" y="3606423"/>
                </a:lnTo>
                <a:lnTo>
                  <a:pt x="4360309" y="3721443"/>
                </a:lnTo>
                <a:lnTo>
                  <a:pt x="4355918" y="3834041"/>
                </a:lnTo>
                <a:lnTo>
                  <a:pt x="4343529" y="4053789"/>
                </a:lnTo>
                <a:lnTo>
                  <a:pt x="4330356" y="4264457"/>
                </a:lnTo>
                <a:lnTo>
                  <a:pt x="4316556" y="4466650"/>
                </a:lnTo>
                <a:lnTo>
                  <a:pt x="4301344" y="4657946"/>
                </a:lnTo>
                <a:lnTo>
                  <a:pt x="4285506" y="4840767"/>
                </a:lnTo>
                <a:lnTo>
                  <a:pt x="4268412" y="5010269"/>
                </a:lnTo>
                <a:lnTo>
                  <a:pt x="4251633" y="5169481"/>
                </a:lnTo>
                <a:lnTo>
                  <a:pt x="4234853" y="5315980"/>
                </a:lnTo>
                <a:lnTo>
                  <a:pt x="4219014" y="5450371"/>
                </a:lnTo>
                <a:lnTo>
                  <a:pt x="4203959" y="5569628"/>
                </a:lnTo>
                <a:lnTo>
                  <a:pt x="4189689" y="5677384"/>
                </a:lnTo>
                <a:lnTo>
                  <a:pt x="4177770" y="5768189"/>
                </a:lnTo>
                <a:lnTo>
                  <a:pt x="4166479" y="5844465"/>
                </a:lnTo>
                <a:lnTo>
                  <a:pt x="4159132" y="5892104"/>
                </a:lnTo>
                <a:lnTo>
                  <a:pt x="0" y="5892104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C1586DB-33C8-430C-B43B-42BCF08CF4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3029" y="1012004"/>
            <a:ext cx="3416158" cy="4795408"/>
          </a:xfrm>
        </p:spPr>
        <p:txBody>
          <a:bodyPr>
            <a:normAutofit/>
          </a:bodyPr>
          <a:lstStyle/>
          <a:p>
            <a:r>
              <a:rPr lang="cs-CZ" sz="4400">
                <a:solidFill>
                  <a:srgbClr val="FFFFFF"/>
                </a:solidFill>
              </a:rPr>
              <a:t>International trade </a:t>
            </a:r>
          </a:p>
        </p:txBody>
      </p:sp>
      <p:graphicFrame>
        <p:nvGraphicFramePr>
          <p:cNvPr id="5" name="Zástupný obsah 2">
            <a:extLst>
              <a:ext uri="{FF2B5EF4-FFF2-40B4-BE49-F238E27FC236}">
                <a16:creationId xmlns:a16="http://schemas.microsoft.com/office/drawing/2014/main" id="{DFCF2B14-0BB7-46F2-9387-B86AE20EC52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4160198"/>
              </p:ext>
            </p:extLst>
          </p:nvPr>
        </p:nvGraphicFramePr>
        <p:xfrm>
          <a:off x="5194300" y="470924"/>
          <a:ext cx="6513604" cy="58854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384196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5406023-69D6-40DA-BE02-93555241D0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top export destination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3D4000B0-28D8-4EC3-B015-BD6F1CD0640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20040" y="2870432"/>
            <a:ext cx="11496821" cy="32765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08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055D4075-8038-4006-91D9-F272CED1E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cs-CZ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top import </a:t>
            </a:r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origins</a:t>
            </a:r>
            <a:endParaRPr lang="en-US" sz="54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F9B0C98E-05D8-4CDF-B730-7CC15179A2D1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" y="2812948"/>
            <a:ext cx="11496821" cy="3391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13867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A74709C9-3C35-4E2E-8E76-0D940A2DDC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main export commodities 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E121E327-66C3-49B3-8993-4303D76F6A55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" y="2798577"/>
            <a:ext cx="11496821" cy="3420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2129302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064C07D-A672-46B4-A421-33FA9FC39F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The main import commodities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662A19F4-3D28-464F-9462-ACE1DEEF5A74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0040" y="2841690"/>
            <a:ext cx="11496821" cy="33340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25760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0F91910-8E19-421B-8E6A-C3DECE275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0100" y="978102"/>
            <a:ext cx="10588434" cy="1062644"/>
          </a:xfrm>
        </p:spPr>
        <p:txBody>
          <a:bodyPr anchor="b">
            <a:normAutofit/>
          </a:bodyPr>
          <a:lstStyle/>
          <a:p>
            <a:r>
              <a:rPr lang="cs-CZ" sz="4400" b="1" dirty="0" err="1"/>
              <a:t>Some</a:t>
            </a:r>
            <a:r>
              <a:rPr lang="cs-CZ" sz="4400" b="1" dirty="0"/>
              <a:t> </a:t>
            </a:r>
            <a:r>
              <a:rPr lang="cs-CZ" sz="4400" b="1" dirty="0" err="1"/>
              <a:t>czechs</a:t>
            </a:r>
            <a:r>
              <a:rPr lang="cs-CZ" sz="4400" b="1" dirty="0"/>
              <a:t> </a:t>
            </a:r>
            <a:r>
              <a:rPr lang="cs-CZ" sz="4400" b="1" dirty="0" err="1"/>
              <a:t>phrases</a:t>
            </a:r>
            <a:endParaRPr lang="cs-CZ" sz="4400" b="1" dirty="0"/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9B7FDC9-F0CE-43A7-9F2A-83DD09DC34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1047624" y="2265037"/>
            <a:ext cx="10125012" cy="0"/>
          </a:xfrm>
          <a:prstGeom prst="line">
            <a:avLst/>
          </a:prstGeom>
          <a:ln w="1587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ázek 3">
            <a:extLst>
              <a:ext uri="{FF2B5EF4-FFF2-40B4-BE49-F238E27FC236}">
                <a16:creationId xmlns:a16="http://schemas.microsoft.com/office/drawing/2014/main" id="{A7286305-A033-4208-959C-07BD0DBBA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023" y="2811104"/>
            <a:ext cx="3366480" cy="2521610"/>
          </a:xfrm>
          <a:prstGeom prst="rect">
            <a:avLst/>
          </a:prstGeom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B4DEDA3-A229-42A8-9CFD-6A595C0D96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5354" y="2682433"/>
            <a:ext cx="6282169" cy="321574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200" dirty="0"/>
              <a:t>Ahoj				</a:t>
            </a:r>
            <a:r>
              <a:rPr lang="cs-CZ" sz="2200" dirty="0" err="1"/>
              <a:t>Hi</a:t>
            </a:r>
            <a:r>
              <a:rPr lang="cs-CZ" sz="2200" dirty="0"/>
              <a:t>!</a:t>
            </a:r>
          </a:p>
          <a:p>
            <a:pPr marL="0" indent="0">
              <a:buNone/>
            </a:pPr>
            <a:r>
              <a:rPr lang="cs-CZ" sz="2200" dirty="0"/>
              <a:t>Dobrý den!			Hello!</a:t>
            </a:r>
          </a:p>
          <a:p>
            <a:pPr marL="0" indent="0">
              <a:buNone/>
            </a:pPr>
            <a:r>
              <a:rPr lang="cs-CZ" sz="2200" dirty="0"/>
              <a:t>Jak se jmenuješ?		</a:t>
            </a:r>
            <a:r>
              <a:rPr lang="cs-CZ" sz="2200" dirty="0" err="1"/>
              <a:t>What´s</a:t>
            </a:r>
            <a:r>
              <a:rPr lang="cs-CZ" sz="2200" dirty="0"/>
              <a:t> </a:t>
            </a:r>
            <a:r>
              <a:rPr lang="cs-CZ" sz="2200" dirty="0" err="1"/>
              <a:t>your</a:t>
            </a:r>
            <a:r>
              <a:rPr lang="cs-CZ" sz="2200" dirty="0"/>
              <a:t> </a:t>
            </a:r>
            <a:r>
              <a:rPr lang="cs-CZ" sz="2200" dirty="0" err="1"/>
              <a:t>name</a:t>
            </a:r>
            <a:r>
              <a:rPr lang="cs-CZ" sz="2200" dirty="0"/>
              <a:t>?</a:t>
            </a:r>
          </a:p>
          <a:p>
            <a:pPr marL="0" indent="0">
              <a:buNone/>
            </a:pPr>
            <a:r>
              <a:rPr lang="cs-CZ" sz="2200" dirty="0"/>
              <a:t>Jmenuji se…			My </a:t>
            </a:r>
            <a:r>
              <a:rPr lang="cs-CZ" sz="2200" dirty="0" err="1"/>
              <a:t>name</a:t>
            </a:r>
            <a:r>
              <a:rPr lang="cs-CZ" sz="2200" dirty="0"/>
              <a:t> </a:t>
            </a:r>
            <a:r>
              <a:rPr lang="cs-CZ" sz="2200" dirty="0" err="1"/>
              <a:t>is</a:t>
            </a:r>
            <a:r>
              <a:rPr lang="cs-CZ" sz="2200" dirty="0"/>
              <a:t>…</a:t>
            </a:r>
          </a:p>
          <a:p>
            <a:pPr marL="0" indent="0">
              <a:buNone/>
            </a:pPr>
            <a:r>
              <a:rPr lang="cs-CZ" sz="2200" dirty="0"/>
              <a:t>Jak se máš?			</a:t>
            </a:r>
            <a:r>
              <a:rPr lang="cs-CZ" sz="2200" dirty="0" err="1"/>
              <a:t>How</a:t>
            </a:r>
            <a:r>
              <a:rPr lang="cs-CZ" sz="2200" dirty="0"/>
              <a:t> are </a:t>
            </a:r>
            <a:r>
              <a:rPr lang="cs-CZ" sz="2200" dirty="0" err="1"/>
              <a:t>you</a:t>
            </a:r>
            <a:r>
              <a:rPr lang="cs-CZ" sz="2200" dirty="0"/>
              <a:t>? </a:t>
            </a:r>
          </a:p>
          <a:p>
            <a:pPr marL="0" indent="0">
              <a:buNone/>
            </a:pPr>
            <a:endParaRPr lang="cs-CZ" sz="2200" dirty="0"/>
          </a:p>
        </p:txBody>
      </p:sp>
    </p:spTree>
    <p:extLst>
      <p:ext uri="{BB962C8B-B14F-4D97-AF65-F5344CB8AC3E}">
        <p14:creationId xmlns:p14="http://schemas.microsoft.com/office/powerpoint/2010/main" val="9746611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B8D412AD-9CF4-4510-97DC-34D6CC8308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643467" y="691992"/>
            <a:ext cx="4025724" cy="5522542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039366A-092F-4ECA-990E-B5AB65D12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2055" y="1019503"/>
            <a:ext cx="3147848" cy="2065283"/>
          </a:xfrm>
        </p:spPr>
        <p:txBody>
          <a:bodyPr anchor="b">
            <a:normAutofit/>
          </a:bodyPr>
          <a:lstStyle/>
          <a:p>
            <a:r>
              <a:rPr lang="cs-CZ" sz="3400">
                <a:solidFill>
                  <a:srgbClr val="FFFFFF"/>
                </a:solidFill>
              </a:rPr>
              <a:t>Czech International trade in numbers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49A3BE8-3DDA-41B4-8785-76B7232C6F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2056" y="3247283"/>
            <a:ext cx="3147848" cy="2228608"/>
          </a:xfrm>
        </p:spPr>
        <p:txBody>
          <a:bodyPr>
            <a:normAutofit/>
          </a:bodyPr>
          <a:lstStyle/>
          <a:p>
            <a:r>
              <a:rPr lang="cs-CZ" sz="1300">
                <a:solidFill>
                  <a:srgbClr val="FFFFFF"/>
                </a:solidFill>
              </a:rPr>
              <a:t>Turnover: 8 427 018 Kč (approx 324 116 EUR)</a:t>
            </a:r>
          </a:p>
          <a:p>
            <a:r>
              <a:rPr lang="cs-CZ" sz="1300">
                <a:solidFill>
                  <a:srgbClr val="FFFFFF"/>
                </a:solidFill>
              </a:rPr>
              <a:t>Exports: 4 403 847 Kč (approx 169 378 EUR)</a:t>
            </a:r>
          </a:p>
          <a:p>
            <a:r>
              <a:rPr lang="cs-CZ" sz="1300">
                <a:solidFill>
                  <a:srgbClr val="FFFFFF"/>
                </a:solidFill>
              </a:rPr>
              <a:t>Imports: 4 023 171 Kč (approx 154 737 EUR)</a:t>
            </a:r>
          </a:p>
          <a:p>
            <a:r>
              <a:rPr lang="cs-CZ" sz="1300">
                <a:solidFill>
                  <a:srgbClr val="FFFFFF"/>
                </a:solidFill>
              </a:rPr>
              <a:t>Balance: 380 676 Kč (approx 14 641 EUR)</a:t>
            </a:r>
          </a:p>
          <a:p>
            <a:r>
              <a:rPr lang="cs-CZ" sz="1300">
                <a:solidFill>
                  <a:srgbClr val="FFFFFF"/>
                </a:solidFill>
              </a:rPr>
              <a:t>Exports in percent of imports 109,5 %</a:t>
            </a:r>
          </a:p>
          <a:p>
            <a:endParaRPr lang="cs-CZ" sz="1300">
              <a:solidFill>
                <a:srgbClr val="FFFFFF"/>
              </a:solidFill>
            </a:endParaRPr>
          </a:p>
        </p:txBody>
      </p:sp>
      <p:pic>
        <p:nvPicPr>
          <p:cNvPr id="4" name="Obrázek 3" descr="Obsah obrázku text, mapa&#10;&#10;Popis byl vytvořen automaticky">
            <a:extLst>
              <a:ext uri="{FF2B5EF4-FFF2-40B4-BE49-F238E27FC236}">
                <a16:creationId xmlns:a16="http://schemas.microsoft.com/office/drawing/2014/main" id="{2E142304-CAF6-471B-929D-FC53A5632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6539" y="1620261"/>
            <a:ext cx="6331994" cy="3688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61176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96882" y="280374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3B2E1384-9B04-42BA-AFA4-D9B04BC93C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6351" y="433545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Doing business 2020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30078" y="1522292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Obrázek 4" descr="Obsah obrázku snímek obrazovky&#10;&#10;Popis byl vytvořen automaticky">
            <a:extLst>
              <a:ext uri="{FF2B5EF4-FFF2-40B4-BE49-F238E27FC236}">
                <a16:creationId xmlns:a16="http://schemas.microsoft.com/office/drawing/2014/main" id="{324944B6-6D9D-457C-8595-BE94B04688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730" y="2426818"/>
            <a:ext cx="5312475" cy="3997637"/>
          </a:xfrm>
          <a:prstGeom prst="rect">
            <a:avLst/>
          </a:prstGeom>
        </p:spPr>
      </p:pic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B146403-F3D6-484B-B2ED-97F9565D03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6116278" y="2596836"/>
            <a:ext cx="0" cy="3657600"/>
          </a:xfrm>
          <a:prstGeom prst="line">
            <a:avLst/>
          </a:prstGeom>
          <a:ln w="101600" cmpd="dbl">
            <a:solidFill>
              <a:srgbClr val="59595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 descr="Obsah obrázku snímek obrazovky&#10;&#10;Popis byl vytvořen automaticky">
            <a:extLst>
              <a:ext uri="{FF2B5EF4-FFF2-40B4-BE49-F238E27FC236}">
                <a16:creationId xmlns:a16="http://schemas.microsoft.com/office/drawing/2014/main" id="{4AD8A92C-75A2-4F85-8554-E9CC1799B0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6351" y="2426818"/>
            <a:ext cx="5420525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09270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FA15697-3483-4EA1-A338-ACBCD5EE64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Registered</a:t>
            </a:r>
            <a:r>
              <a:rPr lang="cs-CZ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Businesses</a:t>
            </a:r>
            <a:endParaRPr lang="en-US" sz="54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D1105B4A-F0AD-4647-97F3-81D70AC5491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70340" y="2509911"/>
            <a:ext cx="6396220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03748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39BFD01-DBB4-48C7-ABB3-5A86F0DFB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cs-CZ" sz="2800"/>
              <a:t>Agriculture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21A7F25-C28D-4B0E-BBD0-D5671F349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3"/>
            <a:ext cx="3363974" cy="3415623"/>
          </a:xfrm>
        </p:spPr>
        <p:txBody>
          <a:bodyPr>
            <a:normAutofit/>
          </a:bodyPr>
          <a:lstStyle/>
          <a:p>
            <a:endParaRPr lang="cs-CZ" sz="2000"/>
          </a:p>
        </p:txBody>
      </p:sp>
      <p:pic>
        <p:nvPicPr>
          <p:cNvPr id="7170" name="Picture 2" descr="Výsledek obrázku pro zemědělství v čr">
            <a:extLst>
              <a:ext uri="{FF2B5EF4-FFF2-40B4-BE49-F238E27FC236}">
                <a16:creationId xmlns:a16="http://schemas.microsoft.com/office/drawing/2014/main" id="{1D43004F-2D45-4A17-83AA-728AA3999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65123" y="151976"/>
            <a:ext cx="6250769" cy="4250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E777982-5FB8-4B2D-98F0-186B987B20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372" y="3593042"/>
            <a:ext cx="5308245" cy="3196590"/>
          </a:xfrm>
          <a:prstGeom prst="rect">
            <a:avLst/>
          </a:prstGeom>
        </p:spPr>
      </p:pic>
      <p:sp>
        <p:nvSpPr>
          <p:cNvPr id="5" name="TextovéPole 4">
            <a:extLst>
              <a:ext uri="{FF2B5EF4-FFF2-40B4-BE49-F238E27FC236}">
                <a16:creationId xmlns:a16="http://schemas.microsoft.com/office/drawing/2014/main" id="{2ECFEF49-8E7F-4186-BA56-9A3B8859E973}"/>
              </a:ext>
            </a:extLst>
          </p:cNvPr>
          <p:cNvSpPr txBox="1"/>
          <p:nvPr/>
        </p:nvSpPr>
        <p:spPr>
          <a:xfrm>
            <a:off x="5857875" y="5019675"/>
            <a:ext cx="2381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solidFill>
                  <a:schemeClr val="bg1"/>
                </a:solidFill>
              </a:rPr>
              <a:t>Livestock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Pigs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Sheeps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Horses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ECD6070-5104-418B-B426-B94E8634983C}"/>
              </a:ext>
            </a:extLst>
          </p:cNvPr>
          <p:cNvSpPr txBox="1"/>
          <p:nvPr/>
        </p:nvSpPr>
        <p:spPr>
          <a:xfrm>
            <a:off x="7077075" y="5086350"/>
            <a:ext cx="20288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solidFill>
                  <a:schemeClr val="bg1"/>
                </a:solidFill>
              </a:rPr>
              <a:t>Corns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ground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Beets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ground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Potatoes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ground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Mountains</a:t>
            </a:r>
            <a:r>
              <a:rPr lang="cs-CZ" dirty="0">
                <a:solidFill>
                  <a:schemeClr val="bg1"/>
                </a:solidFill>
              </a:rPr>
              <a:t> </a:t>
            </a:r>
            <a:r>
              <a:rPr lang="cs-CZ" dirty="0" err="1">
                <a:solidFill>
                  <a:schemeClr val="bg1"/>
                </a:solidFill>
              </a:rPr>
              <a:t>ground</a:t>
            </a:r>
            <a:endParaRPr lang="cs-CZ" dirty="0">
              <a:solidFill>
                <a:schemeClr val="bg1"/>
              </a:solidFill>
            </a:endParaRPr>
          </a:p>
        </p:txBody>
      </p:sp>
      <p:sp>
        <p:nvSpPr>
          <p:cNvPr id="9" name="TextovéPole 8">
            <a:extLst>
              <a:ext uri="{FF2B5EF4-FFF2-40B4-BE49-F238E27FC236}">
                <a16:creationId xmlns:a16="http://schemas.microsoft.com/office/drawing/2014/main" id="{ABCB9B37-5895-4CD6-9FD7-93E4F7DB0D9A}"/>
              </a:ext>
            </a:extLst>
          </p:cNvPr>
          <p:cNvSpPr txBox="1"/>
          <p:nvPr/>
        </p:nvSpPr>
        <p:spPr>
          <a:xfrm>
            <a:off x="9410700" y="5019675"/>
            <a:ext cx="2286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 err="1">
                <a:solidFill>
                  <a:schemeClr val="bg1"/>
                </a:solidFill>
              </a:rPr>
              <a:t>Fowl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Goats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>
                <a:solidFill>
                  <a:schemeClr val="bg1"/>
                </a:solidFill>
              </a:rPr>
              <a:t>Rape</a:t>
            </a:r>
          </a:p>
          <a:p>
            <a:r>
              <a:rPr lang="cs-CZ" dirty="0" err="1">
                <a:solidFill>
                  <a:schemeClr val="bg1"/>
                </a:solidFill>
              </a:rPr>
              <a:t>Flax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Cereals</a:t>
            </a:r>
            <a:endParaRPr lang="cs-CZ" dirty="0">
              <a:solidFill>
                <a:schemeClr val="bg1"/>
              </a:solidFill>
            </a:endParaRPr>
          </a:p>
          <a:p>
            <a:r>
              <a:rPr lang="cs-CZ" dirty="0" err="1">
                <a:solidFill>
                  <a:schemeClr val="bg1"/>
                </a:solidFill>
              </a:rPr>
              <a:t>hops</a:t>
            </a:r>
            <a:endParaRPr lang="cs-CZ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6152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67D4867-5BA7-4462-B2F6-A23F4A622A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654296" cy="6858000"/>
          </a:xfrm>
          <a:prstGeom prst="rect">
            <a:avLst/>
          </a:prstGeom>
          <a:solidFill>
            <a:srgbClr val="3F3F3F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F515F32-3D65-4004-B390-040484D13E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468" y="623392"/>
            <a:ext cx="3363974" cy="1607060"/>
          </a:xfrm>
          <a:noFill/>
          <a:ln w="19050">
            <a:solidFill>
              <a:schemeClr val="tx1"/>
            </a:solidFill>
          </a:ln>
        </p:spPr>
        <p:txBody>
          <a:bodyPr wrap="square" anchor="ctr">
            <a:normAutofit/>
          </a:bodyPr>
          <a:lstStyle/>
          <a:p>
            <a:pPr algn="ctr"/>
            <a:r>
              <a:rPr lang="cs-CZ" sz="2800"/>
              <a:t>Interesting facts about the Czech Republic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67DA25D-6955-4451-AB63-355214A95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3468" y="2638043"/>
            <a:ext cx="3363974" cy="3415623"/>
          </a:xfrm>
        </p:spPr>
        <p:txBody>
          <a:bodyPr>
            <a:normAutofit/>
          </a:bodyPr>
          <a:lstStyle/>
          <a:p>
            <a:r>
              <a:rPr lang="cs-CZ" sz="1100" dirty="0" err="1"/>
              <a:t>The</a:t>
            </a:r>
            <a:r>
              <a:rPr lang="cs-CZ" sz="1100" dirty="0"/>
              <a:t> Czech Republic </a:t>
            </a:r>
            <a:r>
              <a:rPr lang="cs-CZ" sz="1100" dirty="0" err="1"/>
              <a:t>is</a:t>
            </a:r>
            <a:r>
              <a:rPr lang="cs-CZ" sz="1100" dirty="0"/>
              <a:t> a country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castles</a:t>
            </a:r>
            <a:endParaRPr lang="cs-CZ" sz="1100" dirty="0"/>
          </a:p>
          <a:p>
            <a:r>
              <a:rPr lang="cs-CZ" sz="1100" dirty="0" err="1"/>
              <a:t>The</a:t>
            </a:r>
            <a:r>
              <a:rPr lang="cs-CZ" sz="1100" dirty="0"/>
              <a:t> Czech Republic </a:t>
            </a:r>
            <a:r>
              <a:rPr lang="cs-CZ" sz="1100" dirty="0" err="1"/>
              <a:t>boasts</a:t>
            </a:r>
            <a:r>
              <a:rPr lang="cs-CZ" sz="1100" dirty="0"/>
              <a:t> </a:t>
            </a:r>
            <a:r>
              <a:rPr lang="cs-CZ" sz="1100" dirty="0" err="1"/>
              <a:t>its</a:t>
            </a:r>
            <a:r>
              <a:rPr lang="cs-CZ" sz="1100" dirty="0"/>
              <a:t> </a:t>
            </a:r>
            <a:r>
              <a:rPr lang="cs-CZ" sz="1100" dirty="0" err="1"/>
              <a:t>greatest</a:t>
            </a:r>
            <a:r>
              <a:rPr lang="cs-CZ" sz="1100" dirty="0"/>
              <a:t> </a:t>
            </a:r>
            <a:r>
              <a:rPr lang="cs-CZ" sz="1100" dirty="0" err="1"/>
              <a:t>density</a:t>
            </a:r>
            <a:endParaRPr lang="cs-CZ" sz="1100" dirty="0"/>
          </a:p>
          <a:p>
            <a:r>
              <a:rPr lang="cs-CZ" sz="1100" dirty="0" err="1"/>
              <a:t>There</a:t>
            </a:r>
            <a:r>
              <a:rPr lang="cs-CZ" sz="1100" dirty="0"/>
              <a:t> </a:t>
            </a:r>
            <a:r>
              <a:rPr lang="cs-CZ" sz="1100" dirty="0" err="1"/>
              <a:t>is</a:t>
            </a:r>
            <a:r>
              <a:rPr lang="cs-CZ" sz="1100" dirty="0"/>
              <a:t> a more </a:t>
            </a:r>
            <a:r>
              <a:rPr lang="cs-CZ" sz="1100" dirty="0" err="1"/>
              <a:t>than</a:t>
            </a:r>
            <a:r>
              <a:rPr lang="cs-CZ" sz="1100" dirty="0"/>
              <a:t> 2 000 </a:t>
            </a:r>
            <a:r>
              <a:rPr lang="cs-CZ" sz="1100" dirty="0" err="1"/>
              <a:t>castles</a:t>
            </a:r>
            <a:endParaRPr lang="cs-CZ" sz="1100" dirty="0"/>
          </a:p>
          <a:p>
            <a:r>
              <a:rPr lang="cs-CZ" sz="1100" dirty="0" err="1"/>
              <a:t>The</a:t>
            </a:r>
            <a:r>
              <a:rPr lang="cs-CZ" sz="1100" dirty="0"/>
              <a:t> Czech Republic </a:t>
            </a:r>
            <a:r>
              <a:rPr lang="cs-CZ" sz="1100" dirty="0" err="1"/>
              <a:t>is</a:t>
            </a:r>
            <a:r>
              <a:rPr lang="cs-CZ" sz="1100" dirty="0"/>
              <a:t> </a:t>
            </a:r>
            <a:r>
              <a:rPr lang="cs-CZ" sz="1100" dirty="0" err="1"/>
              <a:t>surrounded</a:t>
            </a:r>
            <a:r>
              <a:rPr lang="cs-CZ" sz="1100" dirty="0"/>
              <a:t> by </a:t>
            </a:r>
            <a:r>
              <a:rPr lang="cs-CZ" sz="1100" dirty="0" err="1"/>
              <a:t>mountains</a:t>
            </a:r>
            <a:r>
              <a:rPr lang="cs-CZ" sz="1100" dirty="0"/>
              <a:t> on </a:t>
            </a:r>
            <a:r>
              <a:rPr lang="cs-CZ" sz="1100" dirty="0" err="1"/>
              <a:t>all</a:t>
            </a:r>
            <a:r>
              <a:rPr lang="cs-CZ" sz="1100" dirty="0"/>
              <a:t> </a:t>
            </a:r>
            <a:r>
              <a:rPr lang="cs-CZ" sz="1100" dirty="0" err="1"/>
              <a:t>sides</a:t>
            </a:r>
            <a:endParaRPr lang="cs-CZ" sz="1100" dirty="0"/>
          </a:p>
          <a:p>
            <a:r>
              <a:rPr lang="cs-CZ" sz="1100" dirty="0"/>
              <a:t>Czech </a:t>
            </a:r>
            <a:r>
              <a:rPr lang="cs-CZ" sz="1100" dirty="0" err="1"/>
              <a:t>people</a:t>
            </a:r>
            <a:r>
              <a:rPr lang="cs-CZ" sz="1100" dirty="0"/>
              <a:t> are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biggest</a:t>
            </a:r>
            <a:r>
              <a:rPr lang="cs-CZ" sz="1100" dirty="0"/>
              <a:t> </a:t>
            </a:r>
            <a:r>
              <a:rPr lang="cs-CZ" sz="1100" dirty="0" err="1"/>
              <a:t>consument</a:t>
            </a:r>
            <a:r>
              <a:rPr lang="cs-CZ" sz="1100" dirty="0"/>
              <a:t>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beer</a:t>
            </a:r>
            <a:endParaRPr lang="cs-CZ" sz="1100" dirty="0"/>
          </a:p>
          <a:p>
            <a:r>
              <a:rPr lang="cs-CZ" sz="1100" dirty="0" err="1"/>
              <a:t>Only</a:t>
            </a:r>
            <a:r>
              <a:rPr lang="cs-CZ" sz="1100" dirty="0"/>
              <a:t> 19 %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czech</a:t>
            </a:r>
            <a:r>
              <a:rPr lang="cs-CZ" sz="1100" dirty="0"/>
              <a:t> </a:t>
            </a:r>
            <a:r>
              <a:rPr lang="cs-CZ" sz="1100" dirty="0" err="1"/>
              <a:t>people</a:t>
            </a:r>
            <a:r>
              <a:rPr lang="cs-CZ" sz="1100" dirty="0"/>
              <a:t> </a:t>
            </a:r>
            <a:r>
              <a:rPr lang="cs-CZ" sz="1100" dirty="0" err="1"/>
              <a:t>believe</a:t>
            </a:r>
            <a:r>
              <a:rPr lang="cs-CZ" sz="1100" dirty="0"/>
              <a:t> in </a:t>
            </a:r>
            <a:r>
              <a:rPr lang="cs-CZ" sz="1100" dirty="0" err="1"/>
              <a:t>God</a:t>
            </a:r>
            <a:endParaRPr lang="cs-CZ" sz="1100" dirty="0"/>
          </a:p>
          <a:p>
            <a:r>
              <a:rPr lang="cs-CZ" sz="1100" dirty="0"/>
              <a:t>Prague </a:t>
            </a:r>
            <a:r>
              <a:rPr lang="cs-CZ" sz="1100" dirty="0" err="1"/>
              <a:t>castle</a:t>
            </a:r>
            <a:r>
              <a:rPr lang="cs-CZ" sz="1100" dirty="0"/>
              <a:t> </a:t>
            </a:r>
            <a:r>
              <a:rPr lang="cs-CZ" sz="1100" dirty="0" err="1"/>
              <a:t>is</a:t>
            </a:r>
            <a:r>
              <a:rPr lang="cs-CZ" sz="1100" dirty="0"/>
              <a:t>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largest</a:t>
            </a:r>
            <a:r>
              <a:rPr lang="cs-CZ" sz="1100" dirty="0"/>
              <a:t> </a:t>
            </a:r>
            <a:r>
              <a:rPr lang="cs-CZ" sz="1100" dirty="0" err="1"/>
              <a:t>castle</a:t>
            </a:r>
            <a:r>
              <a:rPr lang="cs-CZ" sz="1100" dirty="0"/>
              <a:t> in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world</a:t>
            </a:r>
            <a:endParaRPr lang="cs-CZ" sz="1100" dirty="0"/>
          </a:p>
          <a:p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local</a:t>
            </a:r>
            <a:r>
              <a:rPr lang="cs-CZ" sz="1100" dirty="0"/>
              <a:t> </a:t>
            </a:r>
            <a:r>
              <a:rPr lang="cs-CZ" sz="1100" dirty="0" err="1"/>
              <a:t>health</a:t>
            </a:r>
            <a:r>
              <a:rPr lang="cs-CZ" sz="1100" dirty="0"/>
              <a:t> care </a:t>
            </a:r>
            <a:r>
              <a:rPr lang="cs-CZ" sz="1100" dirty="0" err="1"/>
              <a:t>is</a:t>
            </a:r>
            <a:r>
              <a:rPr lang="cs-CZ" sz="1100" dirty="0"/>
              <a:t> </a:t>
            </a:r>
            <a:r>
              <a:rPr lang="cs-CZ" sz="1100" dirty="0" err="1"/>
              <a:t>one</a:t>
            </a:r>
            <a:r>
              <a:rPr lang="cs-CZ" sz="1100" dirty="0"/>
              <a:t>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best</a:t>
            </a:r>
            <a:r>
              <a:rPr lang="cs-CZ" sz="1100" dirty="0"/>
              <a:t> in </a:t>
            </a:r>
            <a:r>
              <a:rPr lang="cs-CZ" sz="1100" dirty="0" err="1"/>
              <a:t>the</a:t>
            </a:r>
            <a:r>
              <a:rPr lang="cs-CZ" sz="1100" dirty="0"/>
              <a:t> </a:t>
            </a:r>
            <a:r>
              <a:rPr lang="cs-CZ" sz="1100" dirty="0" err="1"/>
              <a:t>Europe</a:t>
            </a:r>
            <a:endParaRPr lang="cs-CZ" sz="1100" dirty="0"/>
          </a:p>
          <a:p>
            <a:r>
              <a:rPr lang="cs-CZ" sz="1100" dirty="0"/>
              <a:t>90 % </a:t>
            </a:r>
            <a:r>
              <a:rPr lang="cs-CZ" sz="1100" dirty="0" err="1"/>
              <a:t>of</a:t>
            </a:r>
            <a:r>
              <a:rPr lang="cs-CZ" sz="1100" dirty="0"/>
              <a:t> </a:t>
            </a:r>
            <a:r>
              <a:rPr lang="cs-CZ" sz="1100" dirty="0" err="1"/>
              <a:t>Czechs</a:t>
            </a:r>
            <a:r>
              <a:rPr lang="cs-CZ" sz="1100" dirty="0"/>
              <a:t> </a:t>
            </a:r>
            <a:r>
              <a:rPr lang="cs-CZ" sz="1100" dirty="0" err="1"/>
              <a:t>have</a:t>
            </a:r>
            <a:r>
              <a:rPr lang="cs-CZ" sz="1100" dirty="0"/>
              <a:t> </a:t>
            </a:r>
            <a:r>
              <a:rPr lang="cs-CZ" sz="1100" dirty="0" err="1"/>
              <a:t>at</a:t>
            </a:r>
            <a:r>
              <a:rPr lang="cs-CZ" sz="1100" dirty="0"/>
              <a:t> least </a:t>
            </a:r>
            <a:r>
              <a:rPr lang="cs-CZ" sz="1100" dirty="0" err="1"/>
              <a:t>secondary</a:t>
            </a:r>
            <a:r>
              <a:rPr lang="cs-CZ" sz="1100" dirty="0"/>
              <a:t> </a:t>
            </a:r>
            <a:r>
              <a:rPr lang="cs-CZ" sz="1100" dirty="0" err="1"/>
              <a:t>education</a:t>
            </a:r>
            <a:endParaRPr lang="cs-CZ" sz="1100" dirty="0"/>
          </a:p>
          <a:p>
            <a:endParaRPr lang="cs-CZ" sz="1100" dirty="0"/>
          </a:p>
        </p:txBody>
      </p:sp>
      <p:pic>
        <p:nvPicPr>
          <p:cNvPr id="5" name="Obrázek 4" descr="Výsledek obrázku pro průmyslová mapa čr">
            <a:extLst>
              <a:ext uri="{FF2B5EF4-FFF2-40B4-BE49-F238E27FC236}">
                <a16:creationId xmlns:a16="http://schemas.microsoft.com/office/drawing/2014/main" id="{ACBAEDCD-27FA-42BE-BBC3-9A1B40FC636C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97763" y="1199865"/>
            <a:ext cx="6250769" cy="42974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68621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BEC7AFE-3CF9-45BE-A4DE-3C2675DE4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4087" y="4578638"/>
            <a:ext cx="3649703" cy="1714500"/>
          </a:xfrm>
        </p:spPr>
        <p:txBody>
          <a:bodyPr>
            <a:normAutofit/>
          </a:bodyPr>
          <a:lstStyle/>
          <a:p>
            <a:endParaRPr lang="cs-CZ" sz="3200"/>
          </a:p>
        </p:txBody>
      </p:sp>
      <p:pic>
        <p:nvPicPr>
          <p:cNvPr id="11268" name="Picture 4" descr="Praha, Budova, Václavské Náměstí">
            <a:extLst>
              <a:ext uri="{FF2B5EF4-FFF2-40B4-BE49-F238E27FC236}">
                <a16:creationId xmlns:a16="http://schemas.microsoft.com/office/drawing/2014/main" id="{CD1F04F6-1120-48BB-8165-24D92E381A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0" r="25651" b="-2"/>
          <a:stretch/>
        </p:blipFill>
        <p:spPr bwMode="auto">
          <a:xfrm>
            <a:off x="704087" y="370320"/>
            <a:ext cx="3649704" cy="405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Praha, Zimní, Noc, Pražský Hrad">
            <a:extLst>
              <a:ext uri="{FF2B5EF4-FFF2-40B4-BE49-F238E27FC236}">
                <a16:creationId xmlns:a16="http://schemas.microsoft.com/office/drawing/2014/main" id="{CDCB458D-96EF-43D3-A513-C9C84E7F7E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"/>
          <a:stretch/>
        </p:blipFill>
        <p:spPr bwMode="auto">
          <a:xfrm>
            <a:off x="4639540" y="370320"/>
            <a:ext cx="6848371" cy="4051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829681D-7C03-4B02-8039-84749164A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9541" y="4578638"/>
            <a:ext cx="6848372" cy="1714500"/>
          </a:xfrm>
        </p:spPr>
        <p:txBody>
          <a:bodyPr anchor="ctr">
            <a:normAutofit/>
          </a:bodyPr>
          <a:lstStyle/>
          <a:p>
            <a:endParaRPr lang="cs-CZ" sz="2000"/>
          </a:p>
        </p:txBody>
      </p:sp>
    </p:spTree>
    <p:extLst>
      <p:ext uri="{BB962C8B-B14F-4D97-AF65-F5344CB8AC3E}">
        <p14:creationId xmlns:p14="http://schemas.microsoft.com/office/powerpoint/2010/main" val="303483506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Rectangle 144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F144B3F-CF27-4A6F-98E9-556A695797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cs-CZ" sz="4000" dirty="0">
                <a:hlinkClick r:id="rId2"/>
              </a:rPr>
              <a:t>https://www.youtube.com/watch?v=DaHgJP1MbtA</a:t>
            </a:r>
            <a:endParaRPr lang="en-US" sz="40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" name="Picture 8" descr="Praha, Czechia, Pražský Orloj, Unesco">
            <a:extLst>
              <a:ext uri="{FF2B5EF4-FFF2-40B4-BE49-F238E27FC236}">
                <a16:creationId xmlns:a16="http://schemas.microsoft.com/office/drawing/2014/main" id="{052265D2-CBB4-4E32-B2BA-9050BCD59D1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5" r="3" b="10344"/>
          <a:stretch/>
        </p:blipFill>
        <p:spPr bwMode="auto">
          <a:xfrm>
            <a:off x="307840" y="321732"/>
            <a:ext cx="3793472" cy="4111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Praha, Česká Republika, Západ Slunce">
            <a:extLst>
              <a:ext uri="{FF2B5EF4-FFF2-40B4-BE49-F238E27FC236}">
                <a16:creationId xmlns:a16="http://schemas.microsoft.com/office/drawing/2014/main" id="{C36169D1-A61C-450A-BDFE-DF1D03163C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5" r="11680" b="-4"/>
          <a:stretch/>
        </p:blipFill>
        <p:spPr bwMode="auto">
          <a:xfrm>
            <a:off x="4194959" y="321734"/>
            <a:ext cx="3797570" cy="20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Praha, Národní Divadlo, Město, Vltava">
            <a:extLst>
              <a:ext uri="{FF2B5EF4-FFF2-40B4-BE49-F238E27FC236}">
                <a16:creationId xmlns:a16="http://schemas.microsoft.com/office/drawing/2014/main" id="{D3B89E28-2CBC-4A42-9472-0236009226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7" r="1" b="1"/>
          <a:stretch/>
        </p:blipFill>
        <p:spPr bwMode="auto">
          <a:xfrm>
            <a:off x="4190180" y="2422097"/>
            <a:ext cx="3794760" cy="2013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300" name="Picture 12" descr="Výsledek obrázku pro petřín">
            <a:extLst>
              <a:ext uri="{FF2B5EF4-FFF2-40B4-BE49-F238E27FC236}">
                <a16:creationId xmlns:a16="http://schemas.microsoft.com/office/drawing/2014/main" id="{D0F5DD44-9704-46BE-ABE5-65AA02FB07F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2" r="20623" b="-1"/>
          <a:stretch/>
        </p:blipFill>
        <p:spPr bwMode="auto">
          <a:xfrm>
            <a:off x="8086176" y="321733"/>
            <a:ext cx="3797984" cy="4111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4" name="Picture 6" descr="Výsledek obrázku pro letiště václava havla">
            <a:extLst>
              <a:ext uri="{FF2B5EF4-FFF2-40B4-BE49-F238E27FC236}">
                <a16:creationId xmlns:a16="http://schemas.microsoft.com/office/drawing/2014/main" id="{95C2618B-3A9F-40C9-935F-7407FFF2DA6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24" r="-2" b="6099"/>
          <a:stretch/>
        </p:blipFill>
        <p:spPr bwMode="auto">
          <a:xfrm>
            <a:off x="307840" y="4525715"/>
            <a:ext cx="3794760" cy="20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6224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8E78F7F-91DF-4145-A0A7-DDD8A5B17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39467" y="484632"/>
            <a:ext cx="4960918" cy="1609344"/>
          </a:xfrm>
          <a:ln>
            <a:noFill/>
          </a:ln>
        </p:spPr>
        <p:txBody>
          <a:bodyPr>
            <a:normAutofit/>
          </a:bodyPr>
          <a:lstStyle/>
          <a:p>
            <a:r>
              <a:rPr lang="cs-CZ" sz="3700"/>
              <a:t>The most popular sports in the Czech Republic</a:t>
            </a:r>
          </a:p>
        </p:txBody>
      </p:sp>
      <p:pic>
        <p:nvPicPr>
          <p:cNvPr id="13320" name="Picture 8" descr="Výsledek obrázku pro petra kvitova 2020">
            <a:extLst>
              <a:ext uri="{FF2B5EF4-FFF2-40B4-BE49-F238E27FC236}">
                <a16:creationId xmlns:a16="http://schemas.microsoft.com/office/drawing/2014/main" id="{6F9CC209-63D3-4FD6-9449-AE6E287B7E6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92" r="15026" b="-2"/>
          <a:stretch/>
        </p:blipFill>
        <p:spPr bwMode="auto">
          <a:xfrm>
            <a:off x="0" y="0"/>
            <a:ext cx="3036232" cy="3352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Výsledek obrázku pro jaromír  in czech national team">
            <a:extLst>
              <a:ext uri="{FF2B5EF4-FFF2-40B4-BE49-F238E27FC236}">
                <a16:creationId xmlns:a16="http://schemas.microsoft.com/office/drawing/2014/main" id="{23C780E7-CAC7-4C57-825F-37F30674AF6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76" r="4949" b="2"/>
          <a:stretch/>
        </p:blipFill>
        <p:spPr bwMode="auto">
          <a:xfrm>
            <a:off x="3127672" y="-264161"/>
            <a:ext cx="2971377" cy="5049079"/>
          </a:xfrm>
          <a:custGeom>
            <a:avLst/>
            <a:gdLst>
              <a:gd name="connsiteX0" fmla="*/ 0 w 2971377"/>
              <a:gd name="connsiteY0" fmla="*/ 0 h 5049079"/>
              <a:gd name="connsiteX1" fmla="*/ 2971377 w 2971377"/>
              <a:gd name="connsiteY1" fmla="*/ 0 h 5049079"/>
              <a:gd name="connsiteX2" fmla="*/ 2971377 w 2971377"/>
              <a:gd name="connsiteY2" fmla="*/ 5049079 h 5049079"/>
              <a:gd name="connsiteX3" fmla="*/ 949962 w 2971377"/>
              <a:gd name="connsiteY3" fmla="*/ 5049079 h 5049079"/>
              <a:gd name="connsiteX4" fmla="*/ 949962 w 2971377"/>
              <a:gd name="connsiteY4" fmla="*/ 3352857 h 5049079"/>
              <a:gd name="connsiteX5" fmla="*/ 0 w 2971377"/>
              <a:gd name="connsiteY5" fmla="*/ 3352857 h 5049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971377" h="5049079">
                <a:moveTo>
                  <a:pt x="0" y="0"/>
                </a:moveTo>
                <a:lnTo>
                  <a:pt x="2971377" y="0"/>
                </a:lnTo>
                <a:lnTo>
                  <a:pt x="2971377" y="5049079"/>
                </a:lnTo>
                <a:lnTo>
                  <a:pt x="949962" y="5049079"/>
                </a:lnTo>
                <a:lnTo>
                  <a:pt x="949962" y="3352857"/>
                </a:lnTo>
                <a:lnTo>
                  <a:pt x="0" y="3352857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Výsledek obrázku pro šárka záhrobská in czech national team">
            <a:extLst>
              <a:ext uri="{FF2B5EF4-FFF2-40B4-BE49-F238E27FC236}">
                <a16:creationId xmlns:a16="http://schemas.microsoft.com/office/drawing/2014/main" id="{7ADA90B2-C2A7-4E03-ABAA-B1BBF84059F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" r="11684" b="-1"/>
          <a:stretch/>
        </p:blipFill>
        <p:spPr bwMode="auto">
          <a:xfrm>
            <a:off x="35322" y="3429000"/>
            <a:ext cx="3998825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Výsledek obrázku pro petr čech in czech national team">
            <a:extLst>
              <a:ext uri="{FF2B5EF4-FFF2-40B4-BE49-F238E27FC236}">
                <a16:creationId xmlns:a16="http://schemas.microsoft.com/office/drawing/2014/main" id="{9EA2BAD0-9646-48BC-AE6A-31A381C937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96" r="6743" b="-3"/>
          <a:stretch/>
        </p:blipFill>
        <p:spPr bwMode="auto">
          <a:xfrm>
            <a:off x="2034181" y="2394415"/>
            <a:ext cx="2862939" cy="2429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292544D-D5D0-439B-9553-54A65528AC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9040" y="2121408"/>
            <a:ext cx="4141344" cy="4050792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Football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Ice-hockey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Skying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Cycling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Swimming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Tennis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Running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Floorball</a:t>
            </a:r>
            <a:endParaRPr lang="cs-CZ" sz="2000" dirty="0"/>
          </a:p>
          <a:p>
            <a:pPr marL="514350" indent="-514350">
              <a:buFont typeface="+mj-lt"/>
              <a:buAutoNum type="arabicPeriod"/>
            </a:pPr>
            <a:r>
              <a:rPr lang="cs-CZ" sz="2000" dirty="0"/>
              <a:t>Badminton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err="1"/>
              <a:t>volleyball</a:t>
            </a:r>
            <a:endParaRPr lang="cs-CZ" sz="2000" dirty="0"/>
          </a:p>
          <a:p>
            <a:endParaRPr lang="cs-CZ" sz="2000" dirty="0"/>
          </a:p>
        </p:txBody>
      </p:sp>
      <p:pic>
        <p:nvPicPr>
          <p:cNvPr id="13322" name="Picture 10" descr="Výsledek obrázku pro Karolina Muchova">
            <a:extLst>
              <a:ext uri="{FF2B5EF4-FFF2-40B4-BE49-F238E27FC236}">
                <a16:creationId xmlns:a16="http://schemas.microsoft.com/office/drawing/2014/main" id="{0F6B3F2A-FD40-4250-A732-1315DF2240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46" y="4226560"/>
            <a:ext cx="3513109" cy="2631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684023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A6C5698-22D4-4679-89D0-D9A2C6EA52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Sources</a:t>
            </a:r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2F0C51-4939-4375-A806-7CD8210413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cs-CZ" dirty="0">
                <a:hlinkClick r:id="rId2"/>
              </a:rPr>
              <a:t>http://www.czech.cz/cz/Podnikani/Ekonomicka-fakta/Hlavni-pilire-ceskeho-prumyslu</a:t>
            </a:r>
            <a:endParaRPr lang="cs-CZ" dirty="0"/>
          </a:p>
          <a:p>
            <a:r>
              <a:rPr lang="cs-CZ" dirty="0">
                <a:hlinkClick r:id="rId3"/>
              </a:rPr>
              <a:t>https://www.hrad.cz/cs/ceska-republika/o-ceske-republice</a:t>
            </a:r>
            <a:endParaRPr lang="cs-CZ" dirty="0"/>
          </a:p>
          <a:p>
            <a:r>
              <a:rPr lang="cs-CZ" dirty="0">
                <a:hlinkClick r:id="rId4"/>
              </a:rPr>
              <a:t>https://eacea.ec.europa.eu/national-policies/eurydice/content/political-and-economic-situation-21_cs</a:t>
            </a:r>
            <a:endParaRPr lang="cs-CZ" dirty="0"/>
          </a:p>
          <a:p>
            <a:r>
              <a:rPr lang="cs-CZ" dirty="0">
                <a:hlinkClick r:id="rId5"/>
              </a:rPr>
              <a:t>http://www.zemepis.eu/informace-o-cr.p45.html</a:t>
            </a:r>
            <a:endParaRPr lang="cs-CZ" dirty="0"/>
          </a:p>
          <a:p>
            <a:r>
              <a:rPr lang="cs-CZ" dirty="0">
                <a:hlinkClick r:id="rId6"/>
              </a:rPr>
              <a:t>https://vdb.czso.cz/vdbvo2/faces/en/index.jsf?page=vystup-objekt&amp;pvo=PRU05&amp;z=T&amp;f=TABULKA&amp;skupId=146&amp;katalog=30835&amp;pvo=PRU05&amp;str=v144&amp;c=v3~3__RP2019#fx=0</a:t>
            </a:r>
            <a:endParaRPr lang="cs-CZ" dirty="0"/>
          </a:p>
          <a:p>
            <a:r>
              <a:rPr lang="cs-CZ" dirty="0">
                <a:hlinkClick r:id="rId7"/>
              </a:rPr>
              <a:t>https://www.mpo.cz/assets/cz/rozcestnik/analyticke-materialy-a-statistiky/analyticke-materialy/2019/6/Analyza-vyvoje-ekonomiky-CR_cerven-2019.pdf</a:t>
            </a:r>
            <a:endParaRPr lang="cs-CZ" dirty="0"/>
          </a:p>
          <a:p>
            <a:r>
              <a:rPr lang="cs-CZ" dirty="0">
                <a:hlinkClick r:id="rId8"/>
              </a:rPr>
              <a:t>https://www.czso.cz/documents/10180/91606429/25012819q201g.pdf/38330c84-f301-4740-9c64-5e35e2f9cb5d?version=1.0</a:t>
            </a:r>
            <a:endParaRPr lang="cs-CZ" dirty="0"/>
          </a:p>
          <a:p>
            <a:r>
              <a:rPr lang="cs-CZ" dirty="0">
                <a:hlinkClick r:id="rId9"/>
              </a:rPr>
              <a:t>https://www.czso.cz/csu/czso/zamestnanost_nezamestnanost_prace</a:t>
            </a:r>
            <a:endParaRPr lang="cs-CZ" dirty="0"/>
          </a:p>
          <a:p>
            <a:r>
              <a:rPr lang="cs-CZ" dirty="0">
                <a:hlinkClick r:id="rId7"/>
              </a:rPr>
              <a:t>https://www.mpo.cz/assets/cz/rozcestnik/analyticke-materialy-a-statistiky/analyticke-materialy/2019/6/Analyza-vyvoje-ekonomiky-CR_cerven-2019.pdf</a:t>
            </a:r>
            <a:endParaRPr lang="cs-CZ" dirty="0"/>
          </a:p>
          <a:p>
            <a:r>
              <a:rPr lang="cs-CZ" dirty="0">
                <a:hlinkClick r:id="rId10"/>
              </a:rPr>
              <a:t>https://vdb.czso.cz/vdbvo2/faces/index.jsf?page=vystup-objekt&amp;pvo=MZD07&amp;z=M&amp;f=GRAFICKY_OBJEKT&amp;katalog=30852&amp;ds=ds75&amp;c=v3~8__RP2018</a:t>
            </a:r>
            <a:endParaRPr lang="cs-CZ" dirty="0"/>
          </a:p>
          <a:p>
            <a:r>
              <a:rPr lang="cs-CZ" dirty="0">
                <a:hlinkClick r:id="rId11"/>
              </a:rPr>
              <a:t>https://www.czso.cz/csu/czso/prace_a_mzdy_prace</a:t>
            </a:r>
            <a:endParaRPr lang="cs-CZ" dirty="0"/>
          </a:p>
          <a:p>
            <a:r>
              <a:rPr lang="cs-CZ" dirty="0">
                <a:hlinkClick r:id="rId12"/>
              </a:rPr>
              <a:t>https://www.czso.cz/documents/10180/74413697/32020318c16.pdf/df1af32b-548a-4163-b0e4-a98184f8636d?version=1.2</a:t>
            </a:r>
            <a:endParaRPr lang="cs-CZ" dirty="0"/>
          </a:p>
          <a:p>
            <a:r>
              <a:rPr lang="cs-CZ" dirty="0">
                <a:hlinkClick r:id="rId13"/>
              </a:rPr>
              <a:t>https://www.export.gov/article?id=Czech-Republic-Market-Overview</a:t>
            </a:r>
            <a:endParaRPr lang="cs-CZ" dirty="0"/>
          </a:p>
          <a:p>
            <a:r>
              <a:rPr lang="cs-CZ" dirty="0">
                <a:hlinkClick r:id="rId14"/>
              </a:rPr>
              <a:t>https://oec.world/en/profile/country/cze/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0976952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981128B-EF27-4FDA-AB52-F21A999163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B96BDB4-136D-4266-917D-C4DD0A898BE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r>
              <a:rPr lang="cs-CZ" sz="4000" dirty="0">
                <a:hlinkClick r:id="rId2"/>
              </a:rPr>
              <a:t>https://is.muni.cz/do/rect/el/estud/pedf/js13/geograf/web/pages/05-prumysl-podnikani.html</a:t>
            </a:r>
            <a:endParaRPr lang="cs-CZ" sz="4000" dirty="0"/>
          </a:p>
          <a:p>
            <a:r>
              <a:rPr lang="cs-CZ" sz="4000" dirty="0">
                <a:hlinkClick r:id="rId3"/>
              </a:rPr>
              <a:t>https://www.statistikaamy.cz/2014/09/fakta-o-obchode-ceska-se-zahranicim/</a:t>
            </a:r>
            <a:endParaRPr lang="cs-CZ" sz="4000" dirty="0"/>
          </a:p>
          <a:p>
            <a:r>
              <a:rPr lang="cs-CZ" sz="4000" dirty="0">
                <a:hlinkClick r:id="rId4"/>
              </a:rPr>
              <a:t>https://www.czso.cz/documents/10180/74413697/32020318c08.pdf/d57bb2a8-7ec4-4543-9963-4904a4f7619b?version=1.2</a:t>
            </a:r>
            <a:endParaRPr lang="cs-CZ" sz="4000" dirty="0"/>
          </a:p>
          <a:p>
            <a:r>
              <a:rPr lang="cs-CZ" sz="4000" dirty="0">
                <a:hlinkClick r:id="rId5"/>
              </a:rPr>
              <a:t>https://www.mpo.cz/cz/zahranicni-obchod/statistiky-zahranicniho-obchodu/zahranicni-obchod-1-8-2019--250178/</a:t>
            </a:r>
            <a:endParaRPr lang="cs-CZ" sz="4000" dirty="0"/>
          </a:p>
          <a:p>
            <a:r>
              <a:rPr lang="cs-CZ" sz="4000" dirty="0">
                <a:hlinkClick r:id="rId6"/>
              </a:rPr>
              <a:t>https://www.czso.cz/csu/czso/zahranicni-obchod-cr-mesicni-udaje-cerven-2019</a:t>
            </a:r>
            <a:endParaRPr lang="cs-CZ" sz="4000" dirty="0"/>
          </a:p>
          <a:p>
            <a:r>
              <a:rPr lang="cs-CZ" sz="4000" dirty="0">
                <a:hlinkClick r:id="rId7"/>
              </a:rPr>
              <a:t>https://www.czso.cz/documents/10180/90826887/2410131906g1.pdf/98094513-fd53-4918-ba4e-47fc3c1172a5?version=1.0</a:t>
            </a:r>
            <a:endParaRPr lang="cs-CZ" sz="4000" dirty="0"/>
          </a:p>
          <a:p>
            <a:r>
              <a:rPr lang="cs-CZ" sz="4000" dirty="0">
                <a:hlinkClick r:id="rId8"/>
              </a:rPr>
              <a:t>https://www.doingbusiness.org/content/dam/doingBusiness/country/g/greece/GRC.pdf</a:t>
            </a:r>
            <a:endParaRPr lang="cs-CZ" sz="4000" dirty="0"/>
          </a:p>
          <a:p>
            <a:r>
              <a:rPr lang="cs-CZ" sz="4000" dirty="0">
                <a:hlinkClick r:id="rId9"/>
              </a:rPr>
              <a:t>https://www.doingbusiness.org/content/dam/doingBusiness/country/c/czech-republic/CZE.pdf</a:t>
            </a:r>
            <a:endParaRPr lang="cs-CZ" sz="4000" dirty="0"/>
          </a:p>
          <a:p>
            <a:r>
              <a:rPr lang="cs-CZ" sz="4000" dirty="0">
                <a:hlinkClick r:id="rId10"/>
              </a:rPr>
              <a:t>https://www.czso.cz/csu/czso/zemedelstvi_zem</a:t>
            </a:r>
            <a:endParaRPr lang="cs-CZ" sz="4000" dirty="0"/>
          </a:p>
          <a:p>
            <a:r>
              <a:rPr lang="cs-CZ" sz="4000" dirty="0">
                <a:hlinkClick r:id="rId11"/>
              </a:rPr>
              <a:t>https://www.travelmag.cz/zajimavosti-ceske-republiky-zajimava-mista-a-pamatky-k-videni/</a:t>
            </a:r>
            <a:endParaRPr lang="cs-CZ" sz="4000" dirty="0"/>
          </a:p>
          <a:p>
            <a:r>
              <a:rPr lang="cs-CZ" sz="4000" dirty="0">
                <a:hlinkClick r:id="rId12"/>
              </a:rPr>
              <a:t>https://www.czso.cz/csu/czso/financial_data_ekon</a:t>
            </a:r>
            <a:endParaRPr lang="cs-CZ" sz="4000" dirty="0"/>
          </a:p>
          <a:p>
            <a:r>
              <a:rPr lang="cs-CZ" sz="4000" dirty="0">
                <a:hlinkClick r:id="rId13"/>
              </a:rPr>
              <a:t>https://www.czso.cz/csu/czso/organizational-statistics</a:t>
            </a:r>
            <a:endParaRPr lang="cs-CZ" sz="4000" dirty="0"/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5957531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A82E048-9916-4F98-8EFE-8DC30B49B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1098" y="1396289"/>
            <a:ext cx="6387102" cy="1325563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AFCAF65-003C-4DB2-B1BE-E6C4068F4C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850" y="2871982"/>
            <a:ext cx="6864349" cy="3181684"/>
          </a:xfrm>
        </p:spPr>
        <p:txBody>
          <a:bodyPr anchor="t">
            <a:normAutofit/>
          </a:bodyPr>
          <a:lstStyle/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endParaRPr lang="cs-CZ" sz="1800" dirty="0"/>
          </a:p>
          <a:p>
            <a:pPr marL="0" indent="0">
              <a:buNone/>
            </a:pPr>
            <a:r>
              <a:rPr lang="cs-CZ" sz="1800" dirty="0" err="1"/>
              <a:t>Growth</a:t>
            </a:r>
            <a:r>
              <a:rPr lang="cs-CZ" sz="1800" dirty="0"/>
              <a:t>/ </a:t>
            </a:r>
            <a:r>
              <a:rPr lang="cs-CZ" sz="1800" dirty="0" err="1"/>
              <a:t>decrease</a:t>
            </a:r>
            <a:endParaRPr lang="cs-CZ" sz="1800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4EA5E202-C94B-48CC-969B-6121450AF0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55" y="100936"/>
            <a:ext cx="6112915" cy="391226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3CDE50C3-B6C1-4DC2-A7CE-875B53446F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4218" y="2092628"/>
            <a:ext cx="5258257" cy="4351208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C0CF6696-8662-46D7-959C-A4A3E10456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3850" y="4872037"/>
            <a:ext cx="2705100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064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3151458-4F6C-4198-A88A-6587F99E8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929" y="629266"/>
            <a:ext cx="5127031" cy="1676603"/>
          </a:xfrm>
        </p:spPr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C84A871-430C-46D7-B6C1-6058D4E4D1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8930" y="2438400"/>
            <a:ext cx="5127029" cy="3785419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endParaRPr lang="cs-CZ" sz="2800" dirty="0"/>
          </a:p>
          <a:p>
            <a:pPr marL="0" indent="0">
              <a:buNone/>
            </a:pPr>
            <a:r>
              <a:rPr lang="cs-CZ" sz="2800" dirty="0" err="1"/>
              <a:t>Thank</a:t>
            </a:r>
            <a:r>
              <a:rPr lang="cs-CZ" sz="2800" dirty="0"/>
              <a:t> </a:t>
            </a:r>
            <a:r>
              <a:rPr lang="cs-CZ" sz="2800" dirty="0" err="1"/>
              <a:t>you</a:t>
            </a:r>
            <a:r>
              <a:rPr lang="cs-CZ" sz="2800" dirty="0"/>
              <a:t> </a:t>
            </a:r>
            <a:r>
              <a:rPr lang="cs-CZ" sz="2800" dirty="0" err="1"/>
              <a:t>for</a:t>
            </a:r>
            <a:r>
              <a:rPr lang="cs-CZ" sz="2800" dirty="0"/>
              <a:t> </a:t>
            </a:r>
            <a:r>
              <a:rPr lang="cs-CZ" sz="2800" dirty="0" err="1"/>
              <a:t>your</a:t>
            </a:r>
            <a:r>
              <a:rPr lang="cs-CZ"/>
              <a:t> </a:t>
            </a:r>
            <a:r>
              <a:rPr lang="cs-CZ" sz="2800"/>
              <a:t>attention</a:t>
            </a:r>
            <a:r>
              <a:rPr lang="cs-CZ" sz="2800" dirty="0"/>
              <a:t>!!!</a:t>
            </a:r>
          </a:p>
        </p:txBody>
      </p:sp>
      <p:pic>
        <p:nvPicPr>
          <p:cNvPr id="14342" name="Picture 6" descr="Česká Republika, Vlajka, Kruh, Barva">
            <a:extLst>
              <a:ext uri="{FF2B5EF4-FFF2-40B4-BE49-F238E27FC236}">
                <a16:creationId xmlns:a16="http://schemas.microsoft.com/office/drawing/2014/main" id="{6FE23EC5-4E58-47FA-A19B-3FDCCA15EE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2" r="-2" b="-2"/>
          <a:stretch/>
        </p:blipFill>
        <p:spPr bwMode="auto">
          <a:xfrm>
            <a:off x="6090613" y="640082"/>
            <a:ext cx="5461724" cy="5577837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4425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F9EDCCF-9289-46FA-BEE6-95C4035B43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Population by educational attainment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E311378-6141-4AED-B0DB-324A3FB765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61078" y="2509911"/>
            <a:ext cx="5814744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03507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798E2DB-BC97-4914-BCD4-7E4056902F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Percent of population older than 65 years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0AD83A19-0BF7-41FE-A70D-C9E88C37B6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73464" y="2509911"/>
            <a:ext cx="9189972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560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1F77722A-DB72-4B7B-AD9B-C7E258CA78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Criminality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9067D986-54A0-4BD9-94D6-12FA08E57E5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4244" y="2509911"/>
            <a:ext cx="8328412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2365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23AC064-BC96-4F32-8AE1-B2FD3875482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378068" y="343486"/>
            <a:ext cx="11438793" cy="1844256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771E85A4-43EF-42C2-AEA4-6A18E08EDB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6073" y="466578"/>
            <a:ext cx="11139854" cy="930447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Culture</a:t>
            </a:r>
            <a:r>
              <a:rPr lang="cs-CZ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- </a:t>
            </a:r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Programme</a:t>
            </a:r>
            <a:r>
              <a:rPr lang="cs-CZ" sz="54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cs-CZ" sz="54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structure</a:t>
            </a:r>
            <a:endParaRPr lang="en-US" sz="54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7E7C77BC-7138-40B1-A15B-20F57A4946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2209800" y="1448631"/>
            <a:ext cx="7772400" cy="0"/>
          </a:xfrm>
          <a:prstGeom prst="line">
            <a:avLst/>
          </a:prstGeom>
          <a:ln w="2222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Zástupný obsah 3">
            <a:extLst>
              <a:ext uri="{FF2B5EF4-FFF2-40B4-BE49-F238E27FC236}">
                <a16:creationId xmlns:a16="http://schemas.microsoft.com/office/drawing/2014/main" id="{D84A2B3E-0E2E-417B-B4AE-5CA4599B61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18339" y="2509911"/>
            <a:ext cx="6500223" cy="3997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2858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F30B391-40DC-4AEA-9BBE-46D481F05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3578"/>
            <a:ext cx="4595071" cy="1645501"/>
          </a:xfrm>
        </p:spPr>
        <p:txBody>
          <a:bodyPr>
            <a:normAutofit/>
          </a:bodyPr>
          <a:lstStyle/>
          <a:p>
            <a:r>
              <a:rPr lang="cs-CZ" dirty="0" err="1"/>
              <a:t>Parts</a:t>
            </a:r>
            <a:r>
              <a:rPr lang="cs-CZ" dirty="0"/>
              <a:t> </a:t>
            </a:r>
            <a:r>
              <a:rPr lang="cs-CZ" dirty="0" err="1"/>
              <a:t>of</a:t>
            </a:r>
            <a:r>
              <a:rPr lang="cs-CZ" dirty="0"/>
              <a:t> Czech Republic</a:t>
            </a: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5CB387EF-99F2-4519-AC6A-B661C9A6E9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48467"/>
            <a:ext cx="4595071" cy="3628495"/>
          </a:xfrm>
        </p:spPr>
        <p:txBody>
          <a:bodyPr>
            <a:normAutofit/>
          </a:bodyPr>
          <a:lstStyle/>
          <a:p>
            <a:r>
              <a:rPr lang="cs-CZ" sz="2000" b="1" dirty="0" err="1"/>
              <a:t>Historically</a:t>
            </a:r>
            <a:r>
              <a:rPr lang="cs-CZ" sz="2000" dirty="0"/>
              <a:t> </a:t>
            </a:r>
            <a:r>
              <a:rPr lang="cs-CZ" sz="2000" dirty="0" err="1"/>
              <a:t>the</a:t>
            </a:r>
            <a:r>
              <a:rPr lang="cs-CZ" sz="2000" dirty="0"/>
              <a:t> Czech Republic </a:t>
            </a:r>
            <a:r>
              <a:rPr lang="cs-CZ" sz="2000" dirty="0" err="1"/>
              <a:t>was</a:t>
            </a:r>
            <a:r>
              <a:rPr lang="cs-CZ" sz="2000" dirty="0"/>
              <a:t> </a:t>
            </a:r>
            <a:r>
              <a:rPr lang="cs-CZ" sz="2000" dirty="0" err="1"/>
              <a:t>divided</a:t>
            </a:r>
            <a:r>
              <a:rPr lang="cs-CZ" sz="2000" dirty="0"/>
              <a:t> </a:t>
            </a:r>
            <a:r>
              <a:rPr lang="cs-CZ" sz="2000" dirty="0" err="1"/>
              <a:t>into</a:t>
            </a:r>
            <a:r>
              <a:rPr lang="cs-CZ" sz="2000" dirty="0"/>
              <a:t> 3 </a:t>
            </a:r>
            <a:r>
              <a:rPr lang="cs-CZ" sz="2000" dirty="0" err="1"/>
              <a:t>parts</a:t>
            </a:r>
            <a:r>
              <a:rPr lang="cs-CZ" sz="2000" dirty="0"/>
              <a:t>: Bohemia, Moravia and Czech </a:t>
            </a:r>
            <a:r>
              <a:rPr lang="cs-CZ" sz="2000" dirty="0" err="1"/>
              <a:t>Silesia</a:t>
            </a:r>
            <a:endParaRPr lang="cs-CZ" sz="2000" dirty="0"/>
          </a:p>
          <a:p>
            <a:r>
              <a:rPr lang="cs-CZ" sz="2000" dirty="0"/>
              <a:t>NUTS</a:t>
            </a:r>
          </a:p>
          <a:p>
            <a:r>
              <a:rPr lang="cs-CZ" sz="2000" dirty="0"/>
              <a:t>Area, region, </a:t>
            </a:r>
            <a:r>
              <a:rPr lang="cs-CZ" sz="2000" dirty="0" err="1"/>
              <a:t>cohesion</a:t>
            </a:r>
            <a:r>
              <a:rPr lang="cs-CZ" sz="2000" dirty="0"/>
              <a:t> region, </a:t>
            </a:r>
            <a:r>
              <a:rPr lang="cs-CZ" sz="2000" dirty="0" err="1"/>
              <a:t>smaller</a:t>
            </a:r>
            <a:r>
              <a:rPr lang="cs-CZ" sz="2000" dirty="0"/>
              <a:t> region</a:t>
            </a:r>
          </a:p>
          <a:p>
            <a:r>
              <a:rPr lang="cs-CZ" sz="2000" dirty="0">
                <a:hlinkClick r:id="rId2"/>
              </a:rPr>
              <a:t>https://www.youtube.com/watch?v=-kaF6SnSEo8</a:t>
            </a:r>
            <a:endParaRPr lang="en-US" sz="20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03713C1-2FB2-413B-BF91-3AE41726FB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0991" y="3474720"/>
            <a:ext cx="6100914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0795B4D-5022-4A7F-A01D-8D880B7CDBE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999584" y="0"/>
            <a:ext cx="6192415" cy="6858000"/>
          </a:xfrm>
          <a:prstGeom prst="rect">
            <a:avLst/>
          </a:prstGeom>
          <a:solidFill>
            <a:schemeClr val="tx1">
              <a:lumMod val="85000"/>
              <a:lumOff val="15000"/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FD19018-DE7C-4796-ADF2-AD2EB0FC0D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095999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320B4E0-3EB9-4BFC-B44C-720E257491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0990" y="501649"/>
            <a:ext cx="2988423" cy="2046817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1A0A2C2-4F85-44AF-8708-8DCA4B550CB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189624" y="0"/>
            <a:ext cx="3002281" cy="33832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EC9E5905-DE5F-4F4D-AF4D-BEC77BCB2F2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4803" y="2675935"/>
            <a:ext cx="5911047" cy="4182066"/>
          </a:xfrm>
          <a:prstGeom prst="rect">
            <a:avLst/>
          </a:prstGeom>
        </p:spPr>
      </p:pic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2F842669-F723-4D65-A319-8D49B4507F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85677" y="914500"/>
            <a:ext cx="2810174" cy="139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182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Office Theme">
  <a:themeElements>
    <a:clrScheme name="Motiv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otiv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otiv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1504</TotalTime>
  <Words>1152</Words>
  <Application>Microsoft Office PowerPoint</Application>
  <PresentationFormat>Širokoúhlá obrazovka</PresentationFormat>
  <Paragraphs>158</Paragraphs>
  <Slides>40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40</vt:i4>
      </vt:variant>
    </vt:vector>
  </HeadingPairs>
  <TitlesOfParts>
    <vt:vector size="45" baseType="lpstr">
      <vt:lpstr>Arial</vt:lpstr>
      <vt:lpstr>Calibri</vt:lpstr>
      <vt:lpstr>Calibri Light</vt:lpstr>
      <vt:lpstr>Wingdings</vt:lpstr>
      <vt:lpstr>Office Theme</vt:lpstr>
      <vt:lpstr>Czech Republic (Czechia)</vt:lpstr>
      <vt:lpstr>Basic information</vt:lpstr>
      <vt:lpstr>Some czechs phrases</vt:lpstr>
      <vt:lpstr>Prezentace aplikace PowerPoint</vt:lpstr>
      <vt:lpstr>Population by educational attainment</vt:lpstr>
      <vt:lpstr>Percent of population older than 65 years</vt:lpstr>
      <vt:lpstr>Criminality</vt:lpstr>
      <vt:lpstr>Culture- Programme structure</vt:lpstr>
      <vt:lpstr>Parts of Czech Republic</vt:lpstr>
      <vt:lpstr>Political system</vt:lpstr>
      <vt:lpstr>Economy of the Czech Republic</vt:lpstr>
      <vt:lpstr>Prezentace aplikace PowerPoint</vt:lpstr>
      <vt:lpstr>Employment in industry: Total: 1 219 932 Mining and quarrying: 23 193 Manufacturing: 1 161 707 Electricity, gas, steam and air conditioning supply: 35 032 </vt:lpstr>
      <vt:lpstr>Prezentace aplikace PowerPoint</vt:lpstr>
      <vt:lpstr>Engineering</vt:lpstr>
      <vt:lpstr>Chemical industry</vt:lpstr>
      <vt:lpstr>Prezentace aplikace PowerPoint</vt:lpstr>
      <vt:lpstr>Prezentace aplikace PowerPoint</vt:lpstr>
      <vt:lpstr>Unemployment</vt:lpstr>
      <vt:lpstr>Unemployment rate</vt:lpstr>
      <vt:lpstr>Prezentace aplikace PowerPoint</vt:lpstr>
      <vt:lpstr>GDP</vt:lpstr>
      <vt:lpstr>Average wage</vt:lpstr>
      <vt:lpstr>Prezentace aplikace PowerPoint</vt:lpstr>
      <vt:lpstr>International trade </vt:lpstr>
      <vt:lpstr>The top export destination</vt:lpstr>
      <vt:lpstr>The top import origins</vt:lpstr>
      <vt:lpstr>The main export commodities </vt:lpstr>
      <vt:lpstr>The main import commodities</vt:lpstr>
      <vt:lpstr>Czech International trade in numbers</vt:lpstr>
      <vt:lpstr>Doing business 2020</vt:lpstr>
      <vt:lpstr>Registered Businesses</vt:lpstr>
      <vt:lpstr>Agriculture</vt:lpstr>
      <vt:lpstr>Interesting facts about the Czech Republic</vt:lpstr>
      <vt:lpstr>Prezentace aplikace PowerPoint</vt:lpstr>
      <vt:lpstr>https://www.youtube.com/watch?v=DaHgJP1MbtA</vt:lpstr>
      <vt:lpstr>The most popular sports in the Czech Republic</vt:lpstr>
      <vt:lpstr>Sources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Czech Republic (Czechia)</dc:title>
  <dc:creator>Pekarcikova Marketa</dc:creator>
  <cp:lastModifiedBy>Pekarcikova Marketa</cp:lastModifiedBy>
  <cp:revision>7</cp:revision>
  <dcterms:created xsi:type="dcterms:W3CDTF">2019-11-02T19:32:41Z</dcterms:created>
  <dcterms:modified xsi:type="dcterms:W3CDTF">2019-11-03T20:41:15Z</dcterms:modified>
</cp:coreProperties>
</file>