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68" r:id="rId10"/>
    <p:sldId id="267" r:id="rId11"/>
    <p:sldId id="266" r:id="rId12"/>
    <p:sldId id="265" r:id="rId13"/>
    <p:sldId id="274" r:id="rId14"/>
    <p:sldId id="269" r:id="rId15"/>
    <p:sldId id="270" r:id="rId16"/>
    <p:sldId id="273" r:id="rId17"/>
    <p:sldId id="271" r:id="rId18"/>
    <p:sldId id="272" r:id="rId19"/>
    <p:sldId id="275" r:id="rId20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Μεσαίο στυλ 2 - Έμφαση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8" autoAdjust="0"/>
    <p:restoredTop sz="94685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7" d="100"/>
          <a:sy n="67" d="100"/>
        </p:scale>
        <p:origin x="-3168" y="-77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219B38-D2AB-44AE-A919-C446571B936D}" type="datetimeFigureOut">
              <a:rPr lang="el-GR" smtClean="0"/>
              <a:t>9/12/2019</a:t>
            </a:fld>
            <a:endParaRPr lang="el-GR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97940-AC27-4904-8F08-20FDF82A5A7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65539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Στυλ κύριου υπότιτλου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9646-3263-43DB-8723-9658D3D0476D}" type="datetimeFigureOut">
              <a:rPr lang="el-GR" smtClean="0"/>
              <a:t>9/12/2019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541D-5830-4886-8F84-3C4476DC17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138908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9646-3263-43DB-8723-9658D3D0476D}" type="datetimeFigureOut">
              <a:rPr lang="el-GR" smtClean="0"/>
              <a:t>9/12/2019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541D-5830-4886-8F84-3C4476DC17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191225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ατακόρυφου κειμένου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9646-3263-43DB-8723-9658D3D0476D}" type="datetimeFigureOut">
              <a:rPr lang="el-GR" smtClean="0"/>
              <a:t>9/12/2019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541D-5830-4886-8F84-3C4476DC17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679013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9646-3263-43DB-8723-9658D3D0476D}" type="datetimeFigureOut">
              <a:rPr lang="el-GR" smtClean="0"/>
              <a:t>9/12/2019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541D-5830-4886-8F84-3C4476DC17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436141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9646-3263-43DB-8723-9658D3D0476D}" type="datetimeFigureOut">
              <a:rPr lang="el-GR" smtClean="0"/>
              <a:t>9/12/2019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541D-5830-4886-8F84-3C4476DC17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69709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9646-3263-43DB-8723-9658D3D0476D}" type="datetimeFigureOut">
              <a:rPr lang="el-GR" smtClean="0"/>
              <a:t>9/12/2019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541D-5830-4886-8F84-3C4476DC17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80042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4" name="Θέση περιεχομένου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Θέση κειμένου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6" name="Θέση περιεχομένου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Θέση ημερομηνίας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9646-3263-43DB-8723-9658D3D0476D}" type="datetimeFigureOut">
              <a:rPr lang="el-GR" smtClean="0"/>
              <a:t>9/12/2019</a:t>
            </a:fld>
            <a:endParaRPr lang="el-GR"/>
          </a:p>
        </p:txBody>
      </p:sp>
      <p:sp>
        <p:nvSpPr>
          <p:cNvPr id="8" name="Θέση υποσέλιδου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541D-5830-4886-8F84-3C4476DC17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57854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9646-3263-43DB-8723-9658D3D0476D}" type="datetimeFigureOut">
              <a:rPr lang="el-GR" smtClean="0"/>
              <a:t>9/12/2019</a:t>
            </a:fld>
            <a:endParaRPr lang="el-GR"/>
          </a:p>
        </p:txBody>
      </p:sp>
      <p:sp>
        <p:nvSpPr>
          <p:cNvPr id="4" name="Θέση υποσέλιδου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541D-5830-4886-8F84-3C4476DC17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81063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9646-3263-43DB-8723-9658D3D0476D}" type="datetimeFigureOut">
              <a:rPr lang="el-GR" smtClean="0"/>
              <a:t>9/12/2019</a:t>
            </a:fld>
            <a:endParaRPr lang="el-GR"/>
          </a:p>
        </p:txBody>
      </p:sp>
      <p:sp>
        <p:nvSpPr>
          <p:cNvPr id="3" name="Θέση υποσέλιδου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541D-5830-4886-8F84-3C4476DC17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377648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περιεχομένου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9646-3263-43DB-8723-9658D3D0476D}" type="datetimeFigureOut">
              <a:rPr lang="el-GR" smtClean="0"/>
              <a:t>9/12/2019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541D-5830-4886-8F84-3C4476DC17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1771459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εικόνας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Στυλ υποδείγματος κειμένου</a:t>
            </a:r>
          </a:p>
        </p:txBody>
      </p:sp>
      <p:sp>
        <p:nvSpPr>
          <p:cNvPr id="5" name="Θέση ημερομηνίας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79646-3263-43DB-8723-9658D3D0476D}" type="datetimeFigureOut">
              <a:rPr lang="el-GR" smtClean="0"/>
              <a:t>9/12/2019</a:t>
            </a:fld>
            <a:endParaRPr lang="el-GR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4541D-5830-4886-8F84-3C4476DC17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495505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Στυλ κύριου τίτλου</a:t>
            </a:r>
            <a:endParaRPr lang="el-GR"/>
          </a:p>
        </p:txBody>
      </p:sp>
      <p:sp>
        <p:nvSpPr>
          <p:cNvPr id="3" name="Θέση κειμένου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Στυλ υποδείγματος κειμένου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Θέση ημερομηνίας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79646-3263-43DB-8723-9658D3D0476D}" type="datetimeFigureOut">
              <a:rPr lang="el-GR" smtClean="0"/>
              <a:t>9/12/2019</a:t>
            </a:fld>
            <a:endParaRPr lang="el-GR"/>
          </a:p>
        </p:txBody>
      </p:sp>
      <p:sp>
        <p:nvSpPr>
          <p:cNvPr id="5" name="Θέση υποσέλιδου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4541D-5830-4886-8F84-3C4476DC17B5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7893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Ορθογώνιο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6" name="Εικόνα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01" y="0"/>
            <a:ext cx="91505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81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87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298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995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Ορθογώνιο 2"/>
          <p:cNvSpPr/>
          <p:nvPr/>
        </p:nvSpPr>
        <p:spPr>
          <a:xfrm>
            <a:off x="107504" y="174936"/>
            <a:ext cx="5112568" cy="6480720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21512" cy="6858000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4353632" y="116632"/>
            <a:ext cx="4680520" cy="6624736"/>
          </a:xfrm>
          <a:prstGeom prst="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Gross National Happiness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UN Happiness Index : 94</a:t>
            </a:r>
            <a:r>
              <a:rPr lang="en-US" sz="1600" baseline="300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 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place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Human Development Index : 132 place</a:t>
            </a:r>
            <a:endParaRPr lang="el-GR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pic>
        <p:nvPicPr>
          <p:cNvPr id="6" name="Εικόνα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836712"/>
            <a:ext cx="3816424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029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Εικόνα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Ορθογώνιο 6"/>
          <p:cNvSpPr/>
          <p:nvPr/>
        </p:nvSpPr>
        <p:spPr>
          <a:xfrm>
            <a:off x="0" y="44704"/>
            <a:ext cx="4032448" cy="100811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Bhutan’s Economy</a:t>
            </a:r>
          </a:p>
          <a:p>
            <a:pPr algn="ctr"/>
            <a:endParaRPr lang="el-GR" sz="24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Ορθογώνιο 7"/>
          <p:cNvSpPr/>
          <p:nvPr/>
        </p:nvSpPr>
        <p:spPr>
          <a:xfrm>
            <a:off x="3851920" y="332656"/>
            <a:ext cx="5112568" cy="6408712"/>
          </a:xfrm>
          <a:prstGeom prst="rect">
            <a:avLst/>
          </a:prstGeom>
          <a:solidFill>
            <a:schemeClr val="bg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9" name="Έλλειψη 8"/>
          <p:cNvSpPr/>
          <p:nvPr/>
        </p:nvSpPr>
        <p:spPr>
          <a:xfrm>
            <a:off x="4039296" y="584908"/>
            <a:ext cx="1469022" cy="125148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GDP</a:t>
            </a:r>
          </a:p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2.5</a:t>
            </a:r>
          </a:p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USD</a:t>
            </a:r>
            <a:endParaRPr lang="en-US" sz="1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Billion</a:t>
            </a:r>
            <a:endParaRPr lang="el-GR" sz="1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Έλλειψη 9"/>
          <p:cNvSpPr/>
          <p:nvPr/>
        </p:nvSpPr>
        <p:spPr>
          <a:xfrm>
            <a:off x="5796136" y="606748"/>
            <a:ext cx="1440160" cy="12241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sz="1600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sz="16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GDP </a:t>
            </a:r>
          </a:p>
          <a:p>
            <a:pPr algn="ctr"/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 Capita</a:t>
            </a:r>
          </a:p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3,080 $</a:t>
            </a:r>
          </a:p>
          <a:p>
            <a:pPr algn="ctr"/>
            <a:endParaRPr lang="en-US" sz="1200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dirty="0" smtClean="0"/>
          </a:p>
          <a:p>
            <a:pPr algn="ctr"/>
            <a:endParaRPr lang="el-GR" dirty="0"/>
          </a:p>
        </p:txBody>
      </p:sp>
      <p:sp>
        <p:nvSpPr>
          <p:cNvPr id="12" name="Έλλειψη 11"/>
          <p:cNvSpPr/>
          <p:nvPr/>
        </p:nvSpPr>
        <p:spPr>
          <a:xfrm>
            <a:off x="4211960" y="2268752"/>
            <a:ext cx="1422158" cy="12682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GDP</a:t>
            </a:r>
          </a:p>
          <a:p>
            <a:pPr algn="ctr"/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Growth rate</a:t>
            </a:r>
          </a:p>
          <a:p>
            <a:pPr algn="ctr"/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4,6 %</a:t>
            </a:r>
            <a:endParaRPr lang="el-G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3" name="Έλλειψη 12"/>
          <p:cNvSpPr/>
          <p:nvPr/>
        </p:nvSpPr>
        <p:spPr>
          <a:xfrm>
            <a:off x="5839704" y="2268752"/>
            <a:ext cx="1419416" cy="12682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Debt to 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GDP</a:t>
            </a:r>
            <a:endParaRPr lang="en-US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el-GR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106.3%</a:t>
            </a:r>
          </a:p>
        </p:txBody>
      </p:sp>
      <p:sp>
        <p:nvSpPr>
          <p:cNvPr id="16" name="Έλλειψη 15"/>
          <p:cNvSpPr/>
          <p:nvPr/>
        </p:nvSpPr>
        <p:spPr>
          <a:xfrm>
            <a:off x="7359568" y="548760"/>
            <a:ext cx="1388896" cy="128212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GDP</a:t>
            </a:r>
            <a:endParaRPr lang="en-US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PC PPP</a:t>
            </a:r>
          </a:p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9,680 $  </a:t>
            </a:r>
            <a:endParaRPr lang="el-GR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7" name="Έλλειψη 16"/>
          <p:cNvSpPr/>
          <p:nvPr/>
        </p:nvSpPr>
        <p:spPr>
          <a:xfrm>
            <a:off x="7473984" y="2268752"/>
            <a:ext cx="1296144" cy="12682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Gini</a:t>
            </a:r>
          </a:p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Index</a:t>
            </a:r>
          </a:p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0,37</a:t>
            </a:r>
            <a:endParaRPr lang="en-US" sz="1600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l-GR" sz="1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Εικόνα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9972" y="4149080"/>
            <a:ext cx="4936464" cy="2491084"/>
          </a:xfrm>
          <a:prstGeom prst="rect">
            <a:avLst/>
          </a:prstGeom>
        </p:spPr>
      </p:pic>
      <p:sp>
        <p:nvSpPr>
          <p:cNvPr id="20" name="Ορθογώνιο 19"/>
          <p:cNvSpPr/>
          <p:nvPr/>
        </p:nvSpPr>
        <p:spPr>
          <a:xfrm>
            <a:off x="3939972" y="3861048"/>
            <a:ext cx="4936464" cy="30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</a:rPr>
              <a:t>GDP growth rate</a:t>
            </a:r>
          </a:p>
        </p:txBody>
      </p:sp>
    </p:spTree>
    <p:extLst>
      <p:ext uri="{BB962C8B-B14F-4D97-AF65-F5344CB8AC3E}">
        <p14:creationId xmlns:p14="http://schemas.microsoft.com/office/powerpoint/2010/main" val="483420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Ορθογώνιο 2"/>
          <p:cNvSpPr/>
          <p:nvPr/>
        </p:nvSpPr>
        <p:spPr>
          <a:xfrm>
            <a:off x="3851920" y="260648"/>
            <a:ext cx="5040560" cy="6480720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912448"/>
            <a:ext cx="4968552" cy="2736304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107504" y="260648"/>
            <a:ext cx="3600400" cy="8640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sp>
        <p:nvSpPr>
          <p:cNvPr id="6" name="Ορθογώνιο 5"/>
          <p:cNvSpPr/>
          <p:nvPr/>
        </p:nvSpPr>
        <p:spPr>
          <a:xfrm>
            <a:off x="-2052736" y="443568"/>
            <a:ext cx="3600400" cy="86409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sz="2400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Ορθογώνιο 6"/>
          <p:cNvSpPr/>
          <p:nvPr/>
        </p:nvSpPr>
        <p:spPr>
          <a:xfrm>
            <a:off x="4067944" y="404664"/>
            <a:ext cx="4536504" cy="576064"/>
          </a:xfrm>
          <a:prstGeom prst="rect">
            <a:avLst/>
          </a:prstGeom>
          <a:solidFill>
            <a:schemeClr val="bg1"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Agriculture</a:t>
            </a:r>
            <a:r>
              <a:rPr lang="en-US" sz="12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4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:</a:t>
            </a:r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rice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</a:rPr>
              <a:t>, corn, root crops, </a:t>
            </a:r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</a:rPr>
              <a:t>citrus; dairy products, eggs</a:t>
            </a:r>
            <a:endParaRPr lang="el-GR" sz="16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8" name="Ορθογώνιο 7"/>
          <p:cNvSpPr/>
          <p:nvPr/>
        </p:nvSpPr>
        <p:spPr>
          <a:xfrm>
            <a:off x="4067944" y="1268760"/>
            <a:ext cx="4608512" cy="576064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Industry 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:  </a:t>
            </a:r>
            <a:r>
              <a:rPr lang="en-US" sz="1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cement, wood products, processed fruits, alcoholic beverages, calcium carbide, tourism</a:t>
            </a:r>
          </a:p>
          <a:p>
            <a:pPr algn="ctr"/>
            <a:endParaRPr lang="el-GR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Ορθογώνιο 8"/>
          <p:cNvSpPr/>
          <p:nvPr/>
        </p:nvSpPr>
        <p:spPr>
          <a:xfrm>
            <a:off x="4103948" y="2072288"/>
            <a:ext cx="4572508" cy="636632"/>
          </a:xfrm>
          <a:prstGeom prst="rect">
            <a:avLst/>
          </a:prstGeom>
          <a:solidFill>
            <a:schemeClr val="bg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Services : </a:t>
            </a:r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wholesale </a:t>
            </a:r>
            <a:r>
              <a:rPr lang="en-US" sz="1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retail trade, transport, financial services, education, health </a:t>
            </a:r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care ,and </a:t>
            </a:r>
            <a:r>
              <a:rPr lang="en-US" sz="1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 </a:t>
            </a:r>
            <a:r>
              <a:rPr lang="en-US" sz="14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estate.</a:t>
            </a:r>
            <a:endParaRPr lang="en-US" sz="14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Στρογγυλεμένο ορθογώνιο 10"/>
          <p:cNvSpPr/>
          <p:nvPr/>
        </p:nvSpPr>
        <p:spPr>
          <a:xfrm>
            <a:off x="4572000" y="2996952"/>
            <a:ext cx="1584176" cy="6480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Exports</a:t>
            </a:r>
          </a:p>
          <a:p>
            <a:pPr algn="ctr"/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</a:rPr>
              <a:t>$554.6 million</a:t>
            </a:r>
            <a:endParaRPr lang="en-US" sz="1600" dirty="0" smtClean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4" name="Στρογγυλεμένο ορθογώνιο 13"/>
          <p:cNvSpPr/>
          <p:nvPr/>
        </p:nvSpPr>
        <p:spPr>
          <a:xfrm>
            <a:off x="6813344" y="2996952"/>
            <a:ext cx="1555560" cy="64807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Imports</a:t>
            </a:r>
          </a:p>
          <a:p>
            <a:pPr algn="ctr"/>
            <a:r>
              <a:rPr lang="en-US" sz="14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$</a:t>
            </a: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1.025 billion </a:t>
            </a:r>
            <a:endParaRPr lang="el-GR" sz="1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9646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776" y="0"/>
            <a:ext cx="9144000" cy="6858000"/>
          </a:xfrm>
          <a:prstGeom prst="rect">
            <a:avLst/>
          </a:prstGeom>
        </p:spPr>
      </p:pic>
      <p:sp>
        <p:nvSpPr>
          <p:cNvPr id="4" name="Ορθογώνιο 3"/>
          <p:cNvSpPr/>
          <p:nvPr/>
        </p:nvSpPr>
        <p:spPr>
          <a:xfrm>
            <a:off x="4211960" y="170376"/>
            <a:ext cx="4536504" cy="4626776"/>
          </a:xfrm>
          <a:prstGeom prst="rect">
            <a:avLst/>
          </a:prstGeom>
          <a:solidFill>
            <a:schemeClr val="bg1"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l-GR" dirty="0"/>
          </a:p>
        </p:txBody>
      </p:sp>
      <p:sp>
        <p:nvSpPr>
          <p:cNvPr id="5" name="Στρογγυλεμένο ορθογώνιο 4"/>
          <p:cNvSpPr/>
          <p:nvPr/>
        </p:nvSpPr>
        <p:spPr>
          <a:xfrm>
            <a:off x="4427984" y="620688"/>
            <a:ext cx="1872208" cy="864096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Poverty rate</a:t>
            </a:r>
          </a:p>
          <a:p>
            <a:pPr algn="ctr"/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2,8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%</a:t>
            </a:r>
            <a:endParaRPr lang="el-GR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Στρογγυλεμένο ορθογώνιο 5"/>
          <p:cNvSpPr/>
          <p:nvPr/>
        </p:nvSpPr>
        <p:spPr>
          <a:xfrm>
            <a:off x="6588224" y="620688"/>
            <a:ext cx="1944216" cy="864096"/>
          </a:xfrm>
          <a:prstGeom prst="round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Extreme</a:t>
            </a:r>
          </a:p>
          <a:p>
            <a:pPr algn="ctr"/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Poverty </a:t>
            </a:r>
          </a:p>
          <a:p>
            <a:pPr algn="ctr"/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1,6 %</a:t>
            </a:r>
          </a:p>
        </p:txBody>
      </p:sp>
      <p:sp>
        <p:nvSpPr>
          <p:cNvPr id="9" name="Στρογγυλεμένο ορθογώνιο 8"/>
          <p:cNvSpPr/>
          <p:nvPr/>
        </p:nvSpPr>
        <p:spPr>
          <a:xfrm>
            <a:off x="4427984" y="1844824"/>
            <a:ext cx="1872208" cy="864096"/>
          </a:xfrm>
          <a:prstGeom prst="roundRect">
            <a:avLst/>
          </a:prstGeom>
          <a:solidFill>
            <a:schemeClr val="bg1"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Free Education</a:t>
            </a:r>
            <a:endParaRPr lang="el-GR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Στρογγυλεμένο ορθογώνιο 9"/>
          <p:cNvSpPr/>
          <p:nvPr/>
        </p:nvSpPr>
        <p:spPr>
          <a:xfrm>
            <a:off x="6588224" y="1844824"/>
            <a:ext cx="1944216" cy="864096"/>
          </a:xfrm>
          <a:prstGeom prst="round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Free Healthcare</a:t>
            </a:r>
            <a:endParaRPr lang="el-GR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Στρογγυλεμένο ορθογώνιο 10"/>
          <p:cNvSpPr/>
          <p:nvPr/>
        </p:nvSpPr>
        <p:spPr>
          <a:xfrm>
            <a:off x="4427984" y="3068960"/>
            <a:ext cx="1872208" cy="864096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Unemployment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2,4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%</a:t>
            </a:r>
            <a:endParaRPr lang="el-GR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  <a:cs typeface="Arial" panose="020B0604020202020204" pitchFamily="34" charset="0"/>
            </a:endParaRPr>
          </a:p>
          <a:p>
            <a:pPr algn="ctr"/>
            <a:endParaRPr lang="el-GR" dirty="0"/>
          </a:p>
        </p:txBody>
      </p:sp>
      <p:sp>
        <p:nvSpPr>
          <p:cNvPr id="13" name="Στρογγυλεμένο ορθογώνιο 12"/>
          <p:cNvSpPr/>
          <p:nvPr/>
        </p:nvSpPr>
        <p:spPr>
          <a:xfrm>
            <a:off x="6588224" y="3068960"/>
            <a:ext cx="1944216" cy="864096"/>
          </a:xfrm>
          <a:prstGeom prst="round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Youth Unemployment</a:t>
            </a:r>
          </a:p>
          <a:p>
            <a:pPr algn="ctr"/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10,6 %</a:t>
            </a:r>
          </a:p>
          <a:p>
            <a:pPr algn="ctr"/>
            <a:endParaRPr lang="el-GR" sz="12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78660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432" y="-21032"/>
            <a:ext cx="9171432" cy="703166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Ορθογώνιο 2"/>
          <p:cNvSpPr/>
          <p:nvPr/>
        </p:nvSpPr>
        <p:spPr>
          <a:xfrm>
            <a:off x="3635896" y="152636"/>
            <a:ext cx="5328592" cy="6552728"/>
          </a:xfrm>
          <a:prstGeom prst="rect">
            <a:avLst/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 smtClean="0"/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The only country that is CO2 Negative</a:t>
            </a:r>
          </a:p>
          <a:p>
            <a:pPr algn="ctr"/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60 % of the country must be forested , the actual percentage is more than 70 %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Plastic bags are not allowed 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Implementation of 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a National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Organic Program</a:t>
            </a:r>
            <a:endParaRPr lang="en-US" sz="14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100 % Electricity access through renewables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Free hydroelectric power generated by Bhutan’s 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rivers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Gives incentives for LED lights and electric cars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Strong protection of endangered species , animals free to roam 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Low volume – High value Tourism :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250 $ fee/day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 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2018 : </a:t>
            </a:r>
            <a:r>
              <a:rPr lang="el-GR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71,807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arrivals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en-US" sz="14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l-GR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Ορθογώνιο 3"/>
          <p:cNvSpPr/>
          <p:nvPr/>
        </p:nvSpPr>
        <p:spPr>
          <a:xfrm>
            <a:off x="0" y="75512"/>
            <a:ext cx="3240360" cy="100811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Environmental</a:t>
            </a:r>
          </a:p>
          <a:p>
            <a:pPr algn="ctr"/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Policies</a:t>
            </a:r>
          </a:p>
          <a:p>
            <a:pPr algn="ctr"/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&amp; Sustainability</a:t>
            </a:r>
            <a:endParaRPr lang="en-US" sz="24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sz="2400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1361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Εικόνα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Ορθογώνιο 10"/>
          <p:cNvSpPr/>
          <p:nvPr/>
        </p:nvSpPr>
        <p:spPr>
          <a:xfrm>
            <a:off x="107504" y="152636"/>
            <a:ext cx="4608512" cy="6552728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/>
          </a:p>
          <a:p>
            <a:pPr algn="ctr"/>
            <a:r>
              <a:rPr lang="en-US" sz="24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Foreign Affairs</a:t>
            </a:r>
          </a:p>
          <a:p>
            <a:pPr algn="ctr"/>
            <a:endParaRPr lang="en-US" sz="20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India – closest 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ally</a:t>
            </a:r>
          </a:p>
          <a:p>
            <a:pPr marL="342900" indent="-34290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1949- Treaty of Friendship and Cooperation</a:t>
            </a:r>
          </a:p>
          <a:p>
            <a:pPr marL="342900" indent="-34290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Hydroelectric energy cooperation</a:t>
            </a:r>
          </a:p>
          <a:p>
            <a:pPr algn="ctr"/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Has 3 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Embassies </a:t>
            </a:r>
          </a:p>
          <a:p>
            <a:pPr algn="ctr"/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India , Bangladesh , 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Kuwait</a:t>
            </a:r>
          </a:p>
          <a:p>
            <a:pPr algn="ctr"/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China - territorial disputes</a:t>
            </a: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§"/>
            </a:pPr>
            <a:endParaRPr lang="en-US" sz="20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§"/>
            </a:pPr>
            <a:endParaRPr lang="el-GR" sz="20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35321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Εικόνα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5148064" y="260648"/>
            <a:ext cx="3744416" cy="6120680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/>
          </a:p>
          <a:p>
            <a:pPr algn="ctr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Conclusions</a:t>
            </a:r>
          </a:p>
          <a:p>
            <a:pPr algn="ctr"/>
            <a:endParaRPr lang="en-US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Different understanding of progress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Moving at their own pace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Holistic approach to development 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Challenges</a:t>
            </a:r>
          </a:p>
          <a:p>
            <a:pPr algn="ctr"/>
            <a:endParaRPr lang="en-US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Approach other countries</a:t>
            </a:r>
          </a:p>
          <a:p>
            <a:pPr marL="342900" indent="-34290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Country’s independency </a:t>
            </a:r>
          </a:p>
          <a:p>
            <a:pPr marL="342900" indent="-34290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Control inequalities in further economic development </a:t>
            </a: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l-GR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6186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3" name="Υπότιτλος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l-GR"/>
          </a:p>
        </p:txBody>
      </p:sp>
      <p:pic>
        <p:nvPicPr>
          <p:cNvPr id="4" name="Εικόνα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991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Ορθογώνιο 4"/>
          <p:cNvSpPr/>
          <p:nvPr/>
        </p:nvSpPr>
        <p:spPr>
          <a:xfrm>
            <a:off x="179512" y="232112"/>
            <a:ext cx="4968552" cy="6552728"/>
          </a:xfrm>
          <a:prstGeom prst="rect">
            <a:avLst/>
          </a:prstGeom>
          <a:solidFill>
            <a:schemeClr val="bg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Kingdom of Bhutan</a:t>
            </a:r>
          </a:p>
          <a:p>
            <a:pPr algn="ctr"/>
            <a:r>
              <a:rPr lang="en-US" sz="2000" dirty="0" err="1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Druk</a:t>
            </a:r>
            <a:r>
              <a:rPr lang="en-US" sz="2000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Yul</a:t>
            </a:r>
          </a:p>
          <a:p>
            <a:pPr marL="342900" indent="-342900" algn="ctr">
              <a:buFont typeface="Wingdings" panose="05000000000000000000" pitchFamily="2" charset="2"/>
              <a:buChar char="Ø"/>
            </a:pPr>
            <a:endParaRPr lang="en-US" sz="2000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Ø"/>
            </a:pPr>
            <a:endParaRPr lang="en-US" sz="2000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Capital – </a:t>
            </a:r>
            <a:r>
              <a:rPr lang="en-US" sz="20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Thimphu</a:t>
            </a:r>
            <a:endParaRPr lang="en-US" sz="20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q"/>
            </a:pPr>
            <a:endParaRPr lang="en-US" sz="24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Population  -  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750,000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Area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– 38,394  km² </a:t>
            </a:r>
          </a:p>
          <a:p>
            <a:pPr marL="285750" indent="-285750" algn="ctr">
              <a:buFont typeface="Wingdings" panose="05000000000000000000" pitchFamily="2" charset="2"/>
              <a:buChar char="q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Language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– 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Dzongkha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Religion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- Buddhism , Hinduism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Government</a:t>
            </a:r>
            <a:r>
              <a:rPr lang="el-GR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Form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-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Constitutional Monarchy</a:t>
            </a:r>
          </a:p>
          <a:p>
            <a:pPr marL="342900" indent="-342900" algn="ctr">
              <a:buFont typeface="Wingdings" panose="05000000000000000000" pitchFamily="2" charset="2"/>
              <a:buChar char="q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Wingdings" panose="05000000000000000000" pitchFamily="2" charset="2"/>
              <a:buChar char="q"/>
            </a:pPr>
            <a:r>
              <a:rPr lang="en-US" sz="20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Currency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- ngultrum</a:t>
            </a: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en-US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endParaRPr lang="en-US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dirty="0" smtClean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  <a:p>
            <a:pPr algn="ctr"/>
            <a:endParaRPr lang="en-US" dirty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  <a:p>
            <a:pPr algn="ctr"/>
            <a:endParaRPr lang="en-US" dirty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  <a:p>
            <a:pPr algn="ctr"/>
            <a:endParaRPr lang="en-US" dirty="0" smtClean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  <a:p>
            <a:pPr algn="ctr"/>
            <a:endParaRPr lang="en-US" dirty="0" smtClean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  <a:p>
            <a:pPr algn="ctr"/>
            <a:endParaRPr lang="en-US" dirty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  <a:p>
            <a:pPr algn="ctr"/>
            <a:endParaRPr lang="en-US" dirty="0" smtClean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  <a:p>
            <a:pPr algn="ctr"/>
            <a:endParaRPr lang="el-GR" dirty="0">
              <a:solidFill>
                <a:schemeClr val="accent6">
                  <a:lumMod val="50000"/>
                </a:schemeClr>
              </a:solidFill>
              <a:latin typeface="Bahnschrift" panose="020B0502040204020203" pitchFamily="34" charset="0"/>
            </a:endParaRPr>
          </a:p>
        </p:txBody>
      </p:sp>
      <p:sp>
        <p:nvSpPr>
          <p:cNvPr id="9" name="Ορθογώνιο 8"/>
          <p:cNvSpPr/>
          <p:nvPr/>
        </p:nvSpPr>
        <p:spPr>
          <a:xfrm>
            <a:off x="1115616" y="548680"/>
            <a:ext cx="2952328" cy="648072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014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Ορθογώνιο 3"/>
          <p:cNvSpPr/>
          <p:nvPr/>
        </p:nvSpPr>
        <p:spPr>
          <a:xfrm>
            <a:off x="179512" y="188640"/>
            <a:ext cx="4752528" cy="6552728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 History Timeline </a:t>
            </a:r>
          </a:p>
          <a:p>
            <a:pPr algn="ctr"/>
            <a:endParaRPr lang="en-US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200 BC – 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Inhabited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7</a:t>
            </a:r>
            <a:r>
              <a:rPr lang="en-US" sz="1600" baseline="300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th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Century – Introduction of Buddhism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8</a:t>
            </a:r>
            <a:r>
              <a:rPr lang="en-US" sz="1600" baseline="300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th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Century - Guru 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Rinpoche 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16</a:t>
            </a:r>
            <a:r>
              <a:rPr lang="en-US" sz="1600" baseline="300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th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Century 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– </a:t>
            </a:r>
            <a:r>
              <a:rPr lang="en-US" sz="16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Zhabdrung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18</a:t>
            </a:r>
            <a:r>
              <a:rPr lang="en-US" sz="1600" baseline="300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th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Century – Involvement of the British 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l-GR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1907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– </a:t>
            </a:r>
            <a:r>
              <a:rPr lang="en-US" sz="16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Wangchuck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Dynasty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1</a:t>
            </a:r>
            <a:r>
              <a:rPr lang="en-US" sz="1600" baseline="300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st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Dragon King </a:t>
            </a:r>
            <a:r>
              <a:rPr lang="en-US" sz="16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Ugyen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16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Wangchuck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: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1910 - Treaty of </a:t>
            </a:r>
            <a:r>
              <a:rPr lang="en-US" sz="16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Phunaka</a:t>
            </a: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l-GR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Ορθογώνιο 4"/>
          <p:cNvSpPr/>
          <p:nvPr/>
        </p:nvSpPr>
        <p:spPr>
          <a:xfrm>
            <a:off x="1475656" y="484632"/>
            <a:ext cx="2209376" cy="35208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6887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Ορθογώνιο 2"/>
          <p:cNvSpPr/>
          <p:nvPr/>
        </p:nvSpPr>
        <p:spPr>
          <a:xfrm>
            <a:off x="179512" y="188640"/>
            <a:ext cx="4752528" cy="6480720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History Timeline  </a:t>
            </a:r>
          </a:p>
          <a:p>
            <a:pPr algn="ctr"/>
            <a:endParaRPr lang="en-US" dirty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1926 </a:t>
            </a:r>
          </a:p>
          <a:p>
            <a:pPr algn="ctr"/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2</a:t>
            </a:r>
            <a:r>
              <a:rPr lang="en-US" sz="1600" baseline="300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nd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Dragon King Jigme </a:t>
            </a:r>
            <a:r>
              <a:rPr lang="en-US" sz="16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Wangchuck</a:t>
            </a: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Bhutan recognized as an independent country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1952 </a:t>
            </a:r>
          </a:p>
          <a:p>
            <a:pPr algn="ctr"/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3</a:t>
            </a:r>
            <a:r>
              <a:rPr lang="en-US" sz="1600" baseline="300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rd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Dragon 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King Jigme </a:t>
            </a:r>
            <a:r>
              <a:rPr lang="en-US" sz="16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Dorji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16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Wangchuck</a:t>
            </a: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1953 – National Assembly Established</a:t>
            </a:r>
          </a:p>
          <a:p>
            <a:pPr algn="ctr"/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1958 – Slavery Abolished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1962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– Colombo 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Plan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1968 – First Cabinet Established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1971 – UN Membership</a:t>
            </a:r>
          </a:p>
          <a:p>
            <a:pPr algn="ctr"/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el-GR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Ορθογώνιο 3"/>
          <p:cNvSpPr/>
          <p:nvPr/>
        </p:nvSpPr>
        <p:spPr>
          <a:xfrm>
            <a:off x="1475656" y="476672"/>
            <a:ext cx="2232248" cy="36004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5417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Ορθογώνιο 2"/>
          <p:cNvSpPr/>
          <p:nvPr/>
        </p:nvSpPr>
        <p:spPr>
          <a:xfrm>
            <a:off x="167524" y="210384"/>
            <a:ext cx="4752528" cy="6530984"/>
          </a:xfrm>
          <a:prstGeom prst="rect">
            <a:avLst/>
          </a:prstGeom>
          <a:solidFill>
            <a:schemeClr val="bg1"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History Timeline</a:t>
            </a:r>
          </a:p>
          <a:p>
            <a:pPr algn="ctr"/>
            <a:endParaRPr lang="en-US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1972</a:t>
            </a:r>
          </a:p>
          <a:p>
            <a:pPr algn="ctr"/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4</a:t>
            </a:r>
            <a:r>
              <a:rPr lang="en-US" sz="1400" baseline="300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th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Dragon King – Jigme </a:t>
            </a:r>
            <a:r>
              <a:rPr lang="en-US" sz="14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Singye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14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Wangchuck</a:t>
            </a:r>
            <a:endParaRPr lang="en-US" sz="14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1972 – GNH Initiative </a:t>
            </a:r>
          </a:p>
          <a:p>
            <a:pPr algn="ctr"/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1974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- First foreign tourists 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allowed in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1990 - Thousands of ethnic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Nepalis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flee to 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Nepal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1998 - King cedes some powers to national 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assembly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1999 - Limited television and internet services 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allowed</a:t>
            </a: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4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2005 - Proposed constitution 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that envisages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a parliamentary democracy 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is adopted after a 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referendum</a:t>
            </a:r>
            <a:r>
              <a:rPr lang="en-US" sz="12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.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2008 November - Jigme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Khesar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Namgyel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14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Wangchuck</a:t>
            </a:r>
            <a:r>
              <a:rPr lang="en-US" sz="14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is crowned king</a:t>
            </a: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.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4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2019 – Homosexuality Decriminalized</a:t>
            </a:r>
          </a:p>
          <a:p>
            <a:pPr algn="ctr"/>
            <a:endParaRPr lang="en-US" sz="14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Ορθογώνιο 3"/>
          <p:cNvSpPr/>
          <p:nvPr/>
        </p:nvSpPr>
        <p:spPr>
          <a:xfrm>
            <a:off x="1403648" y="476672"/>
            <a:ext cx="2232248" cy="36004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1676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Ορθογώνιο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>
              <a:solidFill>
                <a:schemeClr val="bg2">
                  <a:lumMod val="1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sz="2400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THE WANGCHUCK DYNASTY</a:t>
            </a:r>
            <a:endParaRPr lang="el-GR" sz="2400" i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Εικόνα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8800"/>
            <a:ext cx="9144000" cy="3600400"/>
          </a:xfrm>
          <a:prstGeom prst="rect">
            <a:avLst/>
          </a:prstGeom>
        </p:spPr>
      </p:pic>
      <p:sp>
        <p:nvSpPr>
          <p:cNvPr id="2" name="Ορθογώνιο 1"/>
          <p:cNvSpPr/>
          <p:nvPr/>
        </p:nvSpPr>
        <p:spPr>
          <a:xfrm>
            <a:off x="683568" y="188640"/>
            <a:ext cx="8064896" cy="158417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22158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Εικόνα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Ορθογώνιο 2"/>
          <p:cNvSpPr/>
          <p:nvPr/>
        </p:nvSpPr>
        <p:spPr>
          <a:xfrm>
            <a:off x="158388" y="152636"/>
            <a:ext cx="4968552" cy="6552728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dirty="0" smtClean="0"/>
          </a:p>
          <a:p>
            <a:pPr algn="ctr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People &amp; Culture</a:t>
            </a:r>
          </a:p>
          <a:p>
            <a:pPr algn="ctr"/>
            <a:endParaRPr lang="en-US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dirty="0" smtClean="0">
                <a:solidFill>
                  <a:schemeClr val="accent6">
                    <a:lumMod val="75000"/>
                  </a:schemeClr>
                </a:solidFill>
                <a:latin typeface="Arial Black" panose="020B0A04020102020204" pitchFamily="34" charset="0"/>
              </a:rPr>
              <a:t>Last Shangri-La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err="1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Drukpas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: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Sharchops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of the East, the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Ngalops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of the West and the </a:t>
            </a:r>
            <a:r>
              <a:rPr lang="en-US" sz="1600" dirty="0" err="1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Lhotshampas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in the South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accent6">
                  <a:lumMod val="75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Mandatory national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costume 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in</a:t>
            </a:r>
          </a:p>
          <a:p>
            <a:pPr algn="ctr"/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schools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and government offices, and on formal occasions. </a:t>
            </a: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algn="ctr"/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80% of Bhutan’s population live in rural </a:t>
            </a: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areas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Polygamy is allowed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All </a:t>
            </a:r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citizens officially become a year older on New Year’s Day</a:t>
            </a: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No traffic lights </a:t>
            </a: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r>
              <a:rPr lang="en-US" sz="1600" dirty="0" smtClean="0">
                <a:solidFill>
                  <a:schemeClr val="accent6">
                    <a:lumMod val="50000"/>
                  </a:schemeClr>
                </a:solidFill>
                <a:latin typeface="Arial Black" panose="020B0A04020102020204" pitchFamily="34" charset="0"/>
              </a:rPr>
              <a:t> No smoking in public</a:t>
            </a: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§"/>
            </a:pPr>
            <a:endParaRPr lang="en-US" sz="1600" dirty="0" smtClean="0">
              <a:solidFill>
                <a:schemeClr val="accent6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Ορθογώνιο 3"/>
          <p:cNvSpPr/>
          <p:nvPr/>
        </p:nvSpPr>
        <p:spPr>
          <a:xfrm>
            <a:off x="1475656" y="476672"/>
            <a:ext cx="2315728" cy="36004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830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108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3825</TotalTime>
  <Words>537</Words>
  <Application>Microsoft Office PowerPoint</Application>
  <PresentationFormat>Προβολή στην οθόνη (4:3)</PresentationFormat>
  <Paragraphs>267</Paragraphs>
  <Slides>19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19</vt:i4>
      </vt:variant>
    </vt:vector>
  </HeadingPairs>
  <TitlesOfParts>
    <vt:vector size="20" baseType="lpstr">
      <vt:lpstr>Θέμα του Office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Niki Pal</dc:creator>
  <cp:lastModifiedBy>Niki Pal</cp:lastModifiedBy>
  <cp:revision>106</cp:revision>
  <dcterms:created xsi:type="dcterms:W3CDTF">2019-11-30T14:05:21Z</dcterms:created>
  <dcterms:modified xsi:type="dcterms:W3CDTF">2019-12-09T05:54:52Z</dcterms:modified>
</cp:coreProperties>
</file>