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Georgia"/>
        <a:ea typeface="Georgia"/>
        <a:cs typeface="Georgia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004141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14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97" y="-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705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Τίτλος και υπότι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9" y="4089400"/>
            <a:ext cx="1200002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1" y="4526255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Κείμενο τίτλου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3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  <a:lvl2pPr marL="861483" indent="-391583" algn="ctr">
              <a:spcBef>
                <a:spcPts val="1200"/>
              </a:spcBef>
              <a:buClrTx/>
              <a:buFontTx/>
              <a:defRPr sz="3000" i="1"/>
            </a:lvl2pPr>
            <a:lvl3pPr marL="1331383" indent="-391583" algn="ctr">
              <a:spcBef>
                <a:spcPts val="1200"/>
              </a:spcBef>
              <a:buClrTx/>
              <a:buFontTx/>
              <a:defRPr sz="3000" i="1"/>
            </a:lvl3pPr>
            <a:lvl4pPr marL="1801283" indent="-391583" algn="ctr">
              <a:spcBef>
                <a:spcPts val="1200"/>
              </a:spcBef>
              <a:buClrTx/>
              <a:buFontTx/>
              <a:defRPr sz="3000" i="1"/>
            </a:lvl4pPr>
            <a:lvl5pPr marL="2271183" indent="-391583" algn="ctr">
              <a:spcBef>
                <a:spcPts val="1200"/>
              </a:spcBef>
              <a:buClrTx/>
              <a:buFontTx/>
              <a:defRPr sz="3000" i="1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Φωτογραφία - Οριζόντ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1" y="7053554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7999" y="6629400"/>
            <a:ext cx="1200002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7994301" y="7053554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3"/>
          </p:nvPr>
        </p:nvSpPr>
        <p:spPr>
          <a:xfrm>
            <a:off x="596900" y="633460"/>
            <a:ext cx="11811000" cy="5207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Κείμενο τίτλου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Τίτλος - Κέντρ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Φωτογραφία - κατακόρυφ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7999" y="4876800"/>
            <a:ext cx="567637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3"/>
          </p:nvPr>
        </p:nvSpPr>
        <p:spPr>
          <a:xfrm>
            <a:off x="6818218" y="647698"/>
            <a:ext cx="5588002" cy="8331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Κείμενο τίτλου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4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- Άν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8" y="4772798"/>
            <a:ext cx="5499102" cy="42291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1" y="609600"/>
            <a:ext cx="5499103" cy="35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8" y="609598"/>
            <a:ext cx="5588003" cy="8394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9" y="21717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9" y="6350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2694764" y="6020568"/>
            <a:ext cx="7200901" cy="533402"/>
          </a:xfrm>
          <a:prstGeom prst="rect">
            <a:avLst/>
          </a:prstGeom>
        </p:spPr>
        <p:txBody>
          <a:bodyPr/>
          <a:lstStyle>
            <a:lvl1pPr>
              <a:defRPr sz="2500" u="sng"/>
            </a:lvl1pPr>
          </a:lstStyle>
          <a:p>
            <a:r>
              <a:t>ΤΟ ΣΥΜΒΟΥΛΙΟ ΤΗΣ ΕΥΡΩΠΑΪΚΗΣ ΕΝΩΣΗΣ </a:t>
            </a:r>
          </a:p>
        </p:txBody>
      </p:sp>
      <p:pic>
        <p:nvPicPr>
          <p:cNvPr id="134" name="image2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1432" y="462633"/>
            <a:ext cx="11307565" cy="5704134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011765" y="6680200"/>
            <a:ext cx="6480624" cy="241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496392"/>
                </a:solidFill>
              </a:defRPr>
            </a:lvl1pPr>
          </a:lstStyle>
          <a:p>
            <a:r>
              <a:t>ΣΥΜΒΟΥΛΙΟ ΓΕΝΙΚΩΝ ΥΠΟΘΕΣΕΩΝ 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4"/>
          </p:nvPr>
        </p:nvSpPr>
        <p:spPr>
          <a:xfrm>
            <a:off x="8039100" y="6726187"/>
            <a:ext cx="4241800" cy="22654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000" i="1"/>
            </a:lvl1pPr>
          </a:lstStyle>
          <a:p>
            <a:r>
              <a:t>ΜΑΡΙΑΜ-ΜΑΡΙΑ ΜΑΓΓΑΝΑ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795434" y="1263253"/>
            <a:ext cx="10614426" cy="1337371"/>
          </a:xfrm>
          <a:prstGeom prst="rect">
            <a:avLst/>
          </a:prstGeom>
        </p:spPr>
        <p:txBody>
          <a:bodyPr/>
          <a:lstStyle>
            <a:lvl1pPr algn="just" defTabSz="549148">
              <a:spcBef>
                <a:spcPts val="1500"/>
              </a:spcBef>
              <a:defRPr sz="7200" i="1" u="sng">
                <a:solidFill>
                  <a:srgbClr val="496392"/>
                </a:solidFill>
              </a:defRPr>
            </a:lvl1pPr>
          </a:lstStyle>
          <a:p>
            <a:r>
              <a:t>ΤΟ ΣΥΜΒΟΥΛΙΟ ΤΗΣ ΕΕ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4294967295"/>
          </p:nvPr>
        </p:nvSpPr>
        <p:spPr>
          <a:xfrm>
            <a:off x="1195188" y="2767525"/>
            <a:ext cx="10614423" cy="6024068"/>
          </a:xfrm>
          <a:prstGeom prst="rect">
            <a:avLst/>
          </a:prstGeom>
        </p:spPr>
        <p:txBody>
          <a:bodyPr anchor="t"/>
          <a:lstStyle/>
          <a:p>
            <a:pPr marL="131571" indent="-131571" defTabSz="245363">
              <a:spcBef>
                <a:spcPts val="0"/>
              </a:spcBef>
              <a:defRPr sz="3200"/>
            </a:pPr>
            <a:r>
              <a:t>Είναι ουσιαστικό όργανο λήψης αποφάσεων στην Ε.Ε.</a:t>
            </a:r>
          </a:p>
          <a:p>
            <a:pPr marL="131571" indent="-131571" defTabSz="245363">
              <a:spcBef>
                <a:spcPts val="0"/>
              </a:spcBef>
              <a:defRPr sz="3200"/>
            </a:pPr>
            <a:r>
              <a:t>Σε συνεργασία με το Ε.Κ. διαπραγματεύεται και εκδίδει νομοθετικές πράξεις </a:t>
            </a:r>
          </a:p>
          <a:p>
            <a:pPr marL="131571" indent="-131571" defTabSz="245363">
              <a:spcBef>
                <a:spcPts val="0"/>
              </a:spcBef>
              <a:defRPr sz="3200"/>
            </a:pPr>
            <a:r>
              <a:t>Είναι αρμόδειο για τον συντονισμό των πολιτικών των κρατών μελών της Ε.Ε.</a:t>
            </a:r>
          </a:p>
          <a:p>
            <a:pPr marL="131571" indent="-131571" defTabSz="245363">
              <a:spcBef>
                <a:spcPts val="0"/>
              </a:spcBef>
              <a:defRPr sz="3200"/>
            </a:pPr>
            <a:r>
              <a:t>Καθορίζει και εφαρμόζει την εξωτερική πολιτική και πολιτική ασφαλείας της Ε.Ε.</a:t>
            </a:r>
          </a:p>
          <a:p>
            <a:pPr marL="131571" indent="-131571" defTabSz="245363">
              <a:spcBef>
                <a:spcPts val="0"/>
              </a:spcBef>
              <a:defRPr sz="3200"/>
            </a:pPr>
            <a:r>
              <a:t>Συνάπτει διεθνείς συμφωνείες </a:t>
            </a:r>
          </a:p>
          <a:p>
            <a:pPr marL="131571" indent="-131571" defTabSz="245363">
              <a:spcBef>
                <a:spcPts val="0"/>
              </a:spcBef>
              <a:defRPr sz="3200"/>
            </a:pPr>
            <a:r>
              <a:t>Εγκρίνει τον προϋπολογισμό της Ε.Ε.</a:t>
            </a:r>
          </a:p>
          <a:p>
            <a:pPr marL="131571" indent="-131571" defTabSz="245363">
              <a:spcBef>
                <a:spcPts val="0"/>
              </a:spcBef>
              <a:defRPr sz="3200"/>
            </a:pPr>
            <a:r>
              <a:t>Αποτελείται από 10 Συνθέσεις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92100" y="893762"/>
            <a:ext cx="11988800" cy="1219202"/>
          </a:xfrm>
          <a:prstGeom prst="rect">
            <a:avLst/>
          </a:prstGeom>
        </p:spPr>
        <p:txBody>
          <a:bodyPr/>
          <a:lstStyle>
            <a:lvl1pPr defTabSz="373886">
              <a:spcBef>
                <a:spcPts val="1000"/>
              </a:spcBef>
              <a:defRPr sz="4900" i="1" u="sng">
                <a:solidFill>
                  <a:srgbClr val="496392"/>
                </a:solidFill>
              </a:defRPr>
            </a:lvl1pPr>
          </a:lstStyle>
          <a:p>
            <a:r>
              <a:t>ΤΟ ΣΥΜΒΟΥΛΙΟ ΓΕΝΙΚΩΝ ΥΠΟΘΕΣΕΩΝ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967184" y="2365374"/>
            <a:ext cx="10234216" cy="5586746"/>
          </a:xfrm>
          <a:prstGeom prst="rect">
            <a:avLst/>
          </a:prstGeom>
        </p:spPr>
        <p:txBody>
          <a:bodyPr/>
          <a:lstStyle/>
          <a:p>
            <a:pPr marL="277240" indent="-277240" defTabSz="344676">
              <a:spcBef>
                <a:spcPts val="1400"/>
              </a:spcBef>
              <a:defRPr sz="4500"/>
            </a:pPr>
            <a:r>
              <a:t>Είναι μία από τις δέκα Συνθέσεις του Συμβουλίου</a:t>
            </a:r>
          </a:p>
          <a:p>
            <a:pPr marL="277240" indent="-277240" defTabSz="344676">
              <a:spcBef>
                <a:spcPts val="1400"/>
              </a:spcBef>
              <a:defRPr sz="4500"/>
            </a:pPr>
            <a:r>
              <a:t>Είναι υπεύθυνο για σημαντικούς πολιτικούς τομείς </a:t>
            </a:r>
          </a:p>
          <a:p>
            <a:pPr marL="277240" indent="-277240" defTabSz="344676">
              <a:spcBef>
                <a:spcPts val="1400"/>
              </a:spcBef>
              <a:defRPr sz="4500"/>
            </a:pPr>
            <a:r>
              <a:t>Συντονίζει τις προπαρασκευαστικές εργασίες για τις συνοδους του Ε.Σ.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3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28214" y="2610568"/>
            <a:ext cx="6263372" cy="4190388"/>
          </a:xfrm>
          <a:prstGeom prst="rect">
            <a:avLst/>
          </a:prstGeom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508000" y="1016358"/>
            <a:ext cx="11988800" cy="1219203"/>
          </a:xfrm>
          <a:prstGeom prst="rect">
            <a:avLst/>
          </a:prstGeom>
        </p:spPr>
        <p:txBody>
          <a:bodyPr/>
          <a:lstStyle>
            <a:lvl1pPr>
              <a:defRPr sz="7700" i="1" u="sng">
                <a:solidFill>
                  <a:srgbClr val="496392"/>
                </a:solidFill>
              </a:defRPr>
            </a:lvl1pPr>
          </a:lstStyle>
          <a:p>
            <a:r>
              <a:t>ΠΩΣ ΛΕΙΤΟΥΡΓΕΙ;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xfrm>
            <a:off x="401454" y="2436430"/>
            <a:ext cx="5416154" cy="6938138"/>
          </a:xfrm>
          <a:prstGeom prst="rect">
            <a:avLst/>
          </a:prstGeom>
        </p:spPr>
        <p:txBody>
          <a:bodyPr/>
          <a:lstStyle/>
          <a:p>
            <a:pPr marL="169290" indent="-169290" defTabSz="251206">
              <a:spcBef>
                <a:spcPts val="700"/>
              </a:spcBef>
              <a:defRPr sz="3300"/>
            </a:pPr>
            <a:r>
              <a:t>Αποτελείται κυρίως από υπουργούς ευρωπαϊκών υποθέσεων όλων των κρατών μελών της Ε.Ε. </a:t>
            </a:r>
          </a:p>
          <a:p>
            <a:pPr marL="169290" indent="-169290" defTabSz="251206">
              <a:spcBef>
                <a:spcPts val="700"/>
              </a:spcBef>
              <a:defRPr sz="3300"/>
            </a:pPr>
            <a:r>
              <a:t>συνέρχεται 1 φορά το μήνα </a:t>
            </a:r>
          </a:p>
          <a:p>
            <a:pPr marL="169290" indent="-169290" defTabSz="251206">
              <a:spcBef>
                <a:spcPts val="700"/>
              </a:spcBef>
              <a:defRPr sz="3300"/>
            </a:pPr>
            <a:r>
              <a:t>Η Ευρωπαϊκή Επιτροπή εκπροσωπείται συνήθως από τον Επίτροπο Διοργανικών Σχέσεων, αναλόγως των προς συζήτηση θεμάτων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508000" y="7874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 sz="7700" i="1" u="sng">
                <a:solidFill>
                  <a:srgbClr val="496392"/>
                </a:solidFill>
              </a:defRPr>
            </a:lvl1pPr>
          </a:lstStyle>
          <a:p>
            <a:r>
              <a:t>Ο ΡΟΛΟΣ ΤΟΥ: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680384" y="2485925"/>
            <a:ext cx="11644032" cy="6483294"/>
          </a:xfrm>
          <a:prstGeom prst="rect">
            <a:avLst/>
          </a:prstGeom>
        </p:spPr>
        <p:txBody>
          <a:bodyPr/>
          <a:lstStyle/>
          <a:p>
            <a:pPr marL="286638" indent="-286638" defTabSz="356361">
              <a:spcBef>
                <a:spcPts val="1400"/>
              </a:spcBef>
              <a:defRPr sz="4600"/>
            </a:pPr>
            <a:r>
              <a:t>Εξασφαλίζει τη συνέπεια των εργασιών σ’όλες τις συνθέσεις του Συμβουλίου</a:t>
            </a:r>
          </a:p>
          <a:p>
            <a:pPr marL="286638" indent="-286638" defTabSz="356361">
              <a:spcBef>
                <a:spcPts val="1400"/>
              </a:spcBef>
              <a:defRPr sz="4600"/>
            </a:pPr>
            <a:r>
              <a:t>Προετοιμάζει και παρακολουθεί τις συνόδους του Ευρωπαϊκού Συμβουλίου</a:t>
            </a:r>
            <a:r>
              <a:rPr>
                <a:latin typeface="Menlo"/>
                <a:ea typeface="Menlo"/>
                <a:cs typeface="Menlo"/>
                <a:sym typeface="Menlo"/>
              </a:rPr>
              <a:t>	</a:t>
            </a:r>
          </a:p>
          <a:p>
            <a:pPr marL="286638" indent="-286638" defTabSz="356361">
              <a:spcBef>
                <a:spcPts val="1400"/>
              </a:spcBef>
              <a:defRPr sz="4600"/>
            </a:pPr>
            <a:r>
              <a:t>Αν και δεν υπάρχει ιεράρχιση μεταξύ των Συνθέσεων, το ΣΓΥ έχει ειδικό συντονιστικό ρόλο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spcBef>
                <a:spcPts val="1200"/>
              </a:spcBef>
              <a:defRPr sz="5800" i="1" u="sng">
                <a:solidFill>
                  <a:srgbClr val="496392"/>
                </a:solidFill>
              </a:defRPr>
            </a:lvl1pPr>
          </a:lstStyle>
          <a:p>
            <a:r>
              <a:t>ΑΣΧΟΛΕΙΤΑΙ ΜΕ ΘΕΜΑΤΑ ΟΠΩΣ: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6154" indent="-216154" defTabSz="268731">
              <a:spcBef>
                <a:spcPts val="1100"/>
              </a:spcBef>
              <a:defRPr sz="3500"/>
            </a:pPr>
            <a:r>
              <a:t>Η διεύρυνση της Ε.Ε.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Οι διπραγματεύσεις προσχώρησης 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Η έγκριση του πολυετούς δημοσιονομικού πλαισίου (7ετούς δημοσιονομικού σχεδίου)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Την πολιτική συνοχής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Θέματα που σχετίζονται με το θεσμικό πλαίσιο της Ε.Ε.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Με οποιοδήποτε φάκελο του ανατεθεί από το Ευρωπαϊκό Συμβούλιο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4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568146" y="2553350"/>
            <a:ext cx="6931216" cy="4048566"/>
          </a:xfrm>
          <a:prstGeom prst="rect">
            <a:avLst/>
          </a:prstGeom>
        </p:spPr>
      </p:pic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700" i="1" u="sng">
                <a:solidFill>
                  <a:srgbClr val="496392"/>
                </a:solidFill>
              </a:defRPr>
            </a:lvl1pPr>
          </a:lstStyle>
          <a:p>
            <a:r>
              <a:t>ΣΛΟΒΑΚΙΚΗ ΠΡΟΕΔΡΙΑ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half" idx="1"/>
          </p:nvPr>
        </p:nvSpPr>
        <p:spPr>
          <a:xfrm>
            <a:off x="180576" y="2320227"/>
            <a:ext cx="5390426" cy="6350003"/>
          </a:xfrm>
          <a:prstGeom prst="rect">
            <a:avLst/>
          </a:prstGeom>
        </p:spPr>
        <p:txBody>
          <a:bodyPr/>
          <a:lstStyle/>
          <a:p>
            <a:pPr marL="0" indent="0" defTabSz="391413">
              <a:spcBef>
                <a:spcPts val="1200"/>
              </a:spcBef>
              <a:buSzTx/>
              <a:buNone/>
              <a:defRPr sz="5100"/>
            </a:pPr>
            <a:r>
              <a:t>Αυτή τη στιγμή την προεδρία του Συμβουλίου της Ευρώπης κατέχει η Σλοβακία</a:t>
            </a:r>
          </a:p>
          <a:p>
            <a:pPr marL="0" indent="0" defTabSz="391413">
              <a:spcBef>
                <a:spcPts val="1200"/>
              </a:spcBef>
              <a:buSzTx/>
              <a:buNone/>
              <a:defRPr sz="5100"/>
            </a:pPr>
            <a:r>
              <a:t>(1 Ιουλίου- 31Δεκεμβρίου)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8835">
              <a:spcBef>
                <a:spcPts val="900"/>
              </a:spcBef>
              <a:defRPr sz="4400" i="1" u="sng">
                <a:solidFill>
                  <a:srgbClr val="496392"/>
                </a:solidFill>
              </a:defRPr>
            </a:lvl1pPr>
          </a:lstStyle>
          <a:p>
            <a:r>
              <a:t>ΠΡΟΤΕΡΑΙΟΤΗΤΕΣ ΤΗΣ ΠΡΟΕΔΡΙΑΣ ΕΙΝΑΙ: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6154" indent="-216154" defTabSz="268731">
              <a:spcBef>
                <a:spcPts val="1100"/>
              </a:spcBef>
              <a:defRPr sz="3500"/>
            </a:pPr>
            <a:r>
              <a:t>Η εφαρμογή της νέας διοργανικής συμφωνίας για τη βελτίωση του νομοθετικού εργου της Ε.Ε.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Ενδιάμεση επισκόπηση του πολυετούς δημοσιονομικού πλαισίου για την περίοδο 2014-2020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Η προαγωγή και η προστασία του κράτους δικαίου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Ο απολογισμός της προόδου που έχει σημειώσει κάθε χώρα στη διαδικασία ένταξής της </a:t>
            </a:r>
          </a:p>
          <a:p>
            <a:pPr marL="216154" indent="-216154" defTabSz="268731">
              <a:spcBef>
                <a:spcPts val="1100"/>
              </a:spcBef>
              <a:defRPr sz="3500"/>
            </a:pPr>
            <a:r>
              <a:t>Η ενθάρυνση των αναγκαίων εσωτερικών μεταρρυθμίσεων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2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946" r="946"/>
          <a:stretch>
            <a:fillRect/>
          </a:stretch>
        </p:blipFill>
        <p:spPr>
          <a:xfrm>
            <a:off x="-68661" y="-101168"/>
            <a:ext cx="13142069" cy="8134838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62" name="Shape 162"/>
          <p:cNvSpPr>
            <a:spLocks noGrp="1"/>
          </p:cNvSpPr>
          <p:nvPr>
            <p:ph type="title" idx="4294967295"/>
          </p:nvPr>
        </p:nvSpPr>
        <p:spPr>
          <a:xfrm>
            <a:off x="245067" y="8162187"/>
            <a:ext cx="11988803" cy="1219202"/>
          </a:xfrm>
          <a:prstGeom prst="rect">
            <a:avLst/>
          </a:prstGeom>
        </p:spPr>
        <p:txBody>
          <a:bodyPr/>
          <a:lstStyle>
            <a:lvl1pPr defTabSz="403097">
              <a:spcBef>
                <a:spcPts val="1100"/>
              </a:spcBef>
              <a:defRPr sz="5300">
                <a:solidFill>
                  <a:srgbClr val="496392"/>
                </a:solidFill>
              </a:defRPr>
            </a:lvl1pPr>
          </a:lstStyle>
          <a:p>
            <a:r>
              <a:t>ΕΥΧΑΡΙΣΤΩ ΓΙΑ ΤΗΝ ΠΡΟΣΟΧΗ ΣΑΣ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New_Template4</vt:lpstr>
      <vt:lpstr>ΣΥΜΒΟΥΛΙΟ ΓΕΝΙΚΩΝ ΥΠΟΘΕΣΕΩΝ </vt:lpstr>
      <vt:lpstr>ΤΟ ΣΥΜΒΟΥΛΙΟ ΤΗΣ ΕΕ</vt:lpstr>
      <vt:lpstr>ΤΟ ΣΥΜΒΟΥΛΙΟ ΓΕΝΙΚΩΝ ΥΠΟΘΕΣΕΩΝ</vt:lpstr>
      <vt:lpstr>ΠΩΣ ΛΕΙΤΟΥΡΓΕΙ;</vt:lpstr>
      <vt:lpstr>Ο ΡΟΛΟΣ ΤΟΥ:</vt:lpstr>
      <vt:lpstr>ΑΣΧΟΛΕΙΤΑΙ ΜΕ ΘΕΜΑΤΑ ΟΠΩΣ:</vt:lpstr>
      <vt:lpstr>ΣΛΟΒΑΚΙΚΗ ΠΡΟΕΔΡΙΑ</vt:lpstr>
      <vt:lpstr>ΠΡΟΤΕΡΑΙΟΤΗΤΕΣ ΤΗΣ ΠΡΟΕΔΡΙΑΣ ΕΙΝΑΙ:</vt:lpstr>
      <vt:lpstr>ΕΥΧΑΡΙΣΤΩ ΓΙΑ ΤΗΝ ΠΡΟΣΟΧΗ ΣΑΣ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ΣΥΜΒΟΥΛΙΟ ΓΕΝΙΚΩΝ ΥΠΟΘΕΣΕΩΝ</dc:title>
  <dc:creator>Foteini Asderaki</dc:creator>
  <cp:lastModifiedBy>Foteini</cp:lastModifiedBy>
  <cp:revision>2</cp:revision>
  <dcterms:modified xsi:type="dcterms:W3CDTF">2016-12-21T22:56:29Z</dcterms:modified>
</cp:coreProperties>
</file>