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66" r:id="rId3"/>
    <p:sldId id="270" r:id="rId4"/>
    <p:sldId id="263" r:id="rId5"/>
    <p:sldId id="259" r:id="rId6"/>
    <p:sldId id="268" r:id="rId7"/>
    <p:sldId id="257" r:id="rId8"/>
    <p:sldId id="274" r:id="rId9"/>
    <p:sldId id="258" r:id="rId10"/>
    <p:sldId id="269" r:id="rId11"/>
    <p:sldId id="275" r:id="rId12"/>
    <p:sldId id="276" r:id="rId13"/>
    <p:sldId id="277" r:id="rId14"/>
    <p:sldId id="278" r:id="rId15"/>
    <p:sldId id="279" r:id="rId16"/>
    <p:sldId id="271" r:id="rId17"/>
    <p:sldId id="261" r:id="rId18"/>
    <p:sldId id="272" r:id="rId19"/>
    <p:sldId id="264" r:id="rId20"/>
    <p:sldId id="273" r:id="rId21"/>
    <p:sldId id="267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Σκούρο στυλ 1 - Έμφαση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ADB05-6282-4B24-BD72-6950BDEB7F65}" type="datetimeFigureOut">
              <a:rPr lang="el-GR" smtClean="0"/>
              <a:pPr/>
              <a:t>2/12/2019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A69E7-C978-4BA6-988A-B9AC680F26E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4EB5-B3CC-4FE3-85C7-F9C5BF6AE1B7}" type="datetime1">
              <a:rPr lang="el-GR" smtClean="0"/>
              <a:pPr/>
              <a:t>2/12/2019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B35D-5F3F-4872-826C-022004AE39FA}" type="datetime1">
              <a:rPr lang="el-GR" smtClean="0"/>
              <a:pPr/>
              <a:t>2/12/2019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4E15-6956-4E55-B7F9-D976BC15E0BD}" type="datetime1">
              <a:rPr lang="el-GR" smtClean="0"/>
              <a:pPr/>
              <a:t>2/12/2019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4D69-8818-40D0-BDB2-3C3AF16DD417}" type="datetime1">
              <a:rPr lang="el-GR" smtClean="0"/>
              <a:pPr/>
              <a:t>2/12/2019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F262-4AAB-4DEB-8C34-C248423D81F7}" type="datetime1">
              <a:rPr lang="el-GR" smtClean="0"/>
              <a:pPr/>
              <a:t>2/12/2019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5B8-C6C1-43D2-BFA8-5EA07D8D3D91}" type="datetime1">
              <a:rPr lang="el-GR" smtClean="0"/>
              <a:pPr/>
              <a:t>2/12/2019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4CED-5341-488B-816B-8F371602C6B8}" type="datetime1">
              <a:rPr lang="el-GR" smtClean="0"/>
              <a:pPr/>
              <a:t>2/12/2019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5DCE-234F-47C5-B37B-0C9EF16BEE9C}" type="datetime1">
              <a:rPr lang="el-GR" smtClean="0"/>
              <a:pPr/>
              <a:t>2/12/2019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26BC-2E0C-413D-B2FC-A359CF009159}" type="datetime1">
              <a:rPr lang="el-GR" smtClean="0"/>
              <a:pPr/>
              <a:t>2/12/2019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7223-D819-4EF8-82D6-577155A8D7BA}" type="datetime1">
              <a:rPr lang="el-GR" smtClean="0"/>
              <a:pPr/>
              <a:t>2/12/2019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5B32-50E6-4DBA-9E49-ABA21C0E2E37}" type="datetime1">
              <a:rPr lang="el-GR" smtClean="0"/>
              <a:pPr/>
              <a:t>2/12/2019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2A7F23-6409-4C20-A715-B6AF72D3CA7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20D626-DEA6-4C1B-B1BB-AEF9E8934ACD}" type="datetime1">
              <a:rPr lang="el-GR" smtClean="0"/>
              <a:pPr/>
              <a:t>2/12/2019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2A7F23-6409-4C20-A715-B6AF72D3CA77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2143116"/>
            <a:ext cx="9144000" cy="119002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+mn-lt"/>
              </a:rPr>
              <a:t>A game theoretic analysis of energy security </a:t>
            </a:r>
            <a:br>
              <a:rPr lang="en-US" sz="32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+mn-lt"/>
              </a:rPr>
              <a:t>in the Eastern Mediterranean</a:t>
            </a:r>
            <a:r>
              <a:rPr lang="el-GR" sz="2400" dirty="0"/>
              <a:t/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85852" y="3786190"/>
            <a:ext cx="6400800" cy="1600200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 err="1"/>
              <a:t>Vasileios</a:t>
            </a:r>
            <a:r>
              <a:rPr lang="en-US" sz="2400" i="1" dirty="0"/>
              <a:t> D. </a:t>
            </a:r>
            <a:r>
              <a:rPr lang="en-US" sz="2400" i="1" dirty="0" err="1"/>
              <a:t>Papakostas</a:t>
            </a:r>
            <a:endParaRPr lang="en-US" sz="2400" i="1" dirty="0"/>
          </a:p>
          <a:p>
            <a:pPr algn="ctr"/>
            <a:r>
              <a:rPr lang="en-US" sz="1600" i="1" dirty="0"/>
              <a:t>University of Piraeus</a:t>
            </a:r>
          </a:p>
          <a:p>
            <a:pPr algn="ctr"/>
            <a:r>
              <a:rPr lang="en-US" sz="2400" i="1" dirty="0" err="1"/>
              <a:t>Elissavet</a:t>
            </a:r>
            <a:r>
              <a:rPr lang="en-US" sz="2400" i="1" dirty="0"/>
              <a:t> E. </a:t>
            </a:r>
            <a:r>
              <a:rPr lang="en-US" sz="2400" i="1" dirty="0" err="1"/>
              <a:t>Bekou</a:t>
            </a:r>
            <a:endParaRPr lang="en-US" sz="2400" i="1" dirty="0"/>
          </a:p>
          <a:p>
            <a:pPr algn="ctr"/>
            <a:r>
              <a:rPr lang="en-US" sz="1600" i="1" dirty="0"/>
              <a:t>University of Piraeus</a:t>
            </a:r>
          </a:p>
          <a:p>
            <a:pPr algn="ctr"/>
            <a:r>
              <a:rPr lang="en-US" sz="2400" i="1" dirty="0"/>
              <a:t>John A. </a:t>
            </a:r>
            <a:r>
              <a:rPr lang="en-US" sz="2400" i="1" dirty="0" err="1"/>
              <a:t>Paravantis</a:t>
            </a:r>
            <a:endParaRPr lang="en-US" sz="2400" i="1" dirty="0"/>
          </a:p>
          <a:p>
            <a:pPr algn="ctr"/>
            <a:r>
              <a:rPr lang="en-US" sz="1600" i="1" dirty="0"/>
              <a:t>University of Piraeus</a:t>
            </a:r>
            <a:endParaRPr lang="el-GR" sz="1600" i="1" dirty="0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35844" name="AutoShape 4" descr="ÎÏÎ¿ÏÎ­Î»ÎµÏÎ¼Î± ÎµÎ¹ÎºÏÎ½Î±Ï Î³Î¹Î± university of pirae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5846" name="AutoShape 6" descr="ÎÏÎ¿ÏÎ­Î»ÎµÏÎ¼Î± ÎµÎ¹ÎºÏÎ½Î±Ï Î³Î¹Î± university of pirae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5848" name="AutoShape 8" descr="ÎÏÎ¿ÏÎ­Î»ÎµÏÎ¼Î± ÎµÎ¹ÎºÏÎ½Î±Ï Î³Î¹Î± university of pirae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5850" name="AutoShape 10" descr="ÎÏÎ¿ÏÎ­Î»ÎµÏÎ¼Î± ÎµÎ¹ÎºÏÎ½Î±Ï Î³Î¹Î± university of pirae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3286116" y="62865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September 2019</a:t>
            </a:r>
            <a:endParaRPr lang="el-GR" b="1" dirty="0">
              <a:solidFill>
                <a:schemeClr val="bg2"/>
              </a:solidFill>
            </a:endParaRPr>
          </a:p>
        </p:txBody>
      </p:sp>
      <p:pic>
        <p:nvPicPr>
          <p:cNvPr id="12" name="11 - Εικόνα" descr="αρχείο λήψη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14290"/>
            <a:ext cx="150019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Description of the current and potential situation in Aegean Sea</a:t>
            </a:r>
            <a:endParaRPr lang="el-GR" sz="3200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00760" y="1357298"/>
            <a:ext cx="3143240" cy="550070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Turkey contests Greece’s right on a casus belli issued by Turkish National Assembly on 1995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According to Turkey, Greek islands do not have rights to exert jurisdiction on the continental shelf, because they are located on the Turkish continental shelf 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5785745" cy="379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Description of the current and potential situation in Aegean Sea</a:t>
            </a:r>
            <a:endParaRPr lang="el-GR" sz="3200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88350"/>
            <a:ext cx="5500726" cy="500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000760" y="1857364"/>
            <a:ext cx="2857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2019: A joint venture of Exxon Mobil, Total and HELPE acquired licenses for oil and gas exploration and exploitation South of Crete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Turkey was alarmed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Description of the current and potential situation in Aegean </a:t>
            </a:r>
            <a:r>
              <a:rPr lang="en-US" sz="3200" b="1" dirty="0" smtClean="0">
                <a:latin typeface="+mn-lt"/>
              </a:rPr>
              <a:t>Sea – Turkish Strategy</a:t>
            </a:r>
            <a:endParaRPr lang="el-GR" sz="3200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858048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714348" y="5429264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Turkey involved in the civil war in Libya trying to secure a delimitation agreement which will ignore Greek EEZ claims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  <a:cs typeface="Times New Roman" pitchFamily="18" charset="0"/>
              </a:rPr>
              <a:t>Turkish strategy</a:t>
            </a:r>
            <a:endParaRPr lang="el-GR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1026" name="Picture 2" descr="C:\Users\Δημήτρης\Desktop\paroysiasi\xarths_toyrki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129455" cy="4968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  <a:cs typeface="Times New Roman" pitchFamily="18" charset="0"/>
              </a:rPr>
              <a:t>Turkish strategy</a:t>
            </a:r>
            <a:endParaRPr lang="el-GR" sz="3200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2050" name="Picture 2" descr="C:\Users\Δημήτρης\Desktop\paroysiasi\xarths_toyrki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715274" cy="523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  <a:cs typeface="Times New Roman" pitchFamily="18" charset="0"/>
              </a:rPr>
              <a:t>Turkish strategy</a:t>
            </a:r>
            <a:endParaRPr lang="el-GR" sz="3200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3074" name="Picture 2" descr="C:\Users\Δημήτρης\Desktop\paroysiasi\xarths_toyrki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859103" cy="5286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Background, Methodology and Strategies</a:t>
            </a:r>
            <a:endParaRPr lang="el-GR" sz="3200" b="1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2285992"/>
            <a:ext cx="3571900" cy="3643338"/>
          </a:xfrm>
        </p:spPr>
        <p:txBody>
          <a:bodyPr>
            <a:normAutofit fontScale="92500" lnSpcReduction="20000"/>
          </a:bodyPr>
          <a:lstStyle/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game of sequential moves between Cyprus, Turkey and Greece was set up. 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range of payoffs was investigated using sensitivity analysis.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Concerns related to the influence of other states were studied at a qualitative level.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16</a:t>
            </a:fld>
            <a:endParaRPr lang="el-GR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V="1">
            <a:off x="3929058" y="221455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4286248" y="414338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3571868" y="5572140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4572000" y="185736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Cyprus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5143504" y="392906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Turkey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4429124" y="564357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Greece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5857884" y="1214422"/>
            <a:ext cx="3286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Aggressive strategy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Submissive strategy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Optimum strategy of the weak player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6143636" y="3571876"/>
            <a:ext cx="3000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Aggressive strategy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Pacifist strategy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Neutral strategy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5643570" y="5072074"/>
            <a:ext cx="350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Aggressive strategy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Submissive strategy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Dispassionate strategy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Game structure illustration</a:t>
            </a:r>
            <a:endParaRPr lang="el-GR" sz="3200" b="1" dirty="0">
              <a:latin typeface="+mn-lt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500570"/>
            <a:ext cx="2306781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Δημήτρης\Desktop\diagram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6572264" cy="538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Results</a:t>
            </a:r>
            <a:endParaRPr lang="el-GR" sz="3200" b="1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It is confirmed that Cyprus is likely to follow the policy of a weak player in the absence of military might. Sealing agreements on a diplomatic and economic level with hydrocarbon companies backed by their corresponding states, will safeguard its national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rights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Turkey is expected to follow an aggressive policy aiming at the disruption of oil and gas operations in Cyprus and the Aegean and bypassing Greek claims to help secure a share of the areas’ hydrocarbon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resources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Greece is expected to follow a dispassionate strategy of both diplomacy and military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deterrence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full-scale war is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unlikely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Conclusions</a:t>
            </a:r>
            <a:endParaRPr lang="el-GR" sz="3200" b="1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428596" y="1928802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Turkey, Cyprus and Greece will continue to be entangled in an unusual sort of a chicken game where everyone understands that blinking is ultimately unavoidable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Turkey will likely manage to secure a part of the resource pie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Greece will likely maintain a dispassionate stance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Cyprus will strengthen its positions by diplomatic means bringing more countries into the game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War will be avoided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Introduction</a:t>
            </a:r>
            <a:endParaRPr lang="el-GR" sz="3200" b="1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571472" y="2285992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Recent hydrocarbon discoveries in the Eastern Mediterranean have elevated energy to a major geopolitical concern and have heated up the relationship of Turkey with Cyprus and Greece.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Turkey conducts exploration and drilling operations violating the claimed Cypriot EEZ.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As Greece is expected to start exploration activities soon, Turkey’s reaction in possible scenarios of exclusion from the hydrocarbons game, may seriously affect the energy security of the region</a:t>
            </a:r>
            <a:r>
              <a:rPr lang="en-US" sz="2400" dirty="0"/>
              <a:t>.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Limitations - Suggestions</a:t>
            </a:r>
            <a:endParaRPr lang="el-GR" sz="3200" b="1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Game theoretic models become exponentially unwieldy as more players and strategies are added, so external actors are treated qualitatively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Influence of players like NATO,  EU, Russia, Iran and China should be taken into consideration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Situation regarding Syria, Libya, Kurds and Israel should be taken  into consideration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alliance between Greece – Cyprus and Israel should be taken into consideration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57161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THANK YOU FOR YOUR ATTENTION</a:t>
            </a:r>
            <a:endParaRPr lang="el-GR" sz="3200" b="1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21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357694"/>
            <a:ext cx="3549844" cy="127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4572000" y="43576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Vasileios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Papakostas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i="1" u="sng" dirty="0">
                <a:solidFill>
                  <a:schemeClr val="accent1">
                    <a:lumMod val="50000"/>
                  </a:schemeClr>
                </a:solidFill>
              </a:rPr>
              <a:t>va.papakostas@gmail.com</a:t>
            </a:r>
          </a:p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Elissavet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E.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Bekou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i="1" u="sng" dirty="0">
                <a:solidFill>
                  <a:schemeClr val="accent1">
                    <a:lumMod val="50000"/>
                  </a:schemeClr>
                </a:solidFill>
              </a:rPr>
              <a:t>elisavet13bekou@gmail.com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Dr. John A.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Paravantis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i="1" u="sng" dirty="0">
                <a:solidFill>
                  <a:schemeClr val="accent1">
                    <a:lumMod val="50000"/>
                  </a:schemeClr>
                </a:solidFill>
              </a:rPr>
              <a:t>paravantis@gmail.com</a:t>
            </a:r>
            <a:endParaRPr lang="el-GR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Aim</a:t>
            </a:r>
            <a:endParaRPr lang="el-GR" sz="3200" b="1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This paper investigates the energy security of the Eastern Mediterranean, analyzing the opposing interests of Turkey with Cyprus and Greece with game-theoretic tools.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5" name="Picture 2" descr="ÎÏÎ¿ÏÎ­Î»ÎµÏÎ¼Î± ÎµÎ¹ÎºÏÎ½Î±Ï Î³Î¹Î± turkey claims eez in aeg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357562"/>
            <a:ext cx="596983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Issues that Turkey faces in the Energy arena of 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Eastern Mediterranean</a:t>
            </a:r>
            <a:endParaRPr lang="el-GR" sz="3200" b="1" dirty="0">
              <a:latin typeface="+mn-lt"/>
            </a:endParaRP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785786" y="1928802"/>
            <a:ext cx="8358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Escalation of tension with Greece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Violation of Cypriot EEZ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Tension towards Israel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Invasion of Syria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Aggravation with NATO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Approach with Russia – Iran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Kurdish Liberation War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Egypt’s continuous rise in the energy arena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Immigration/Refugee crisis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Libyan Civil War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Current situation in Cyprus</a:t>
            </a:r>
            <a:endParaRPr lang="el-GR" sz="3200" b="1" dirty="0">
              <a:latin typeface="+mn-lt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5643570" y="1935480"/>
            <a:ext cx="3500430" cy="438912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Delimitation agreements with  Egypt (2003),  Lebanon (2007) and Israel (2010) based on the median line method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Cyprus has completed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successfully three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offshore licensing rounds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None/>
            </a:pP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2" name="Picture 2" descr="https://www.anoixtoparathyro.gr/wp-content/uploads/2019/06/xBlocks_Bathymetric_Logos_20190529-1024x724.png.pagespeed.ic_.gjegauF6C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5746583" cy="4063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Current situation in Cyprus</a:t>
            </a:r>
            <a:endParaRPr lang="el-GR" sz="3200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5" name="Content Placeholder 4" descr="https://www.anoixtoparathyro.gr/wp-content/uploads/2019/06/%CE%A4%CE%BF%CF%85%CF%81%CE%BA%CE%B9%CE%BA%CE%AD%CF%82-%CE%B4%CE%B9%CE%B5%CE%BA%CE%B4%CE%B9%CE%BA%CE%AE%CF%83%CE%B5%CE%B9%CF%82-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6072230" cy="428309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6000760" y="1857364"/>
            <a:ext cx="3143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Delimitation agreement between Turkey and TRNC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Attempts to sign agreements with Egypt failed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2011: issuance of exploration licenses to TPAO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2019: drilling ships and warships violate Cypriot claimed EEZ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Description of the link between 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Cyprus and Aegean conflicts</a:t>
            </a:r>
            <a:endParaRPr lang="el-GR" sz="3200" b="1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643570" y="1714488"/>
            <a:ext cx="3500430" cy="4714908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Greece has not signed any delimitation agreement with littoral states in Aegean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Supposing that Greece signs delimitation agreements, Turkish naval routes to Mediterranean will be blocked and Turkey will be excluded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hydrocarbon game in the area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537609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092A7F23-6409-4C20-A715-B6AF72D3CA77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Description of the link between 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Cyprus and Aegean conflicts</a:t>
            </a:r>
            <a:endParaRPr lang="el-GR" sz="3200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5832098" cy="463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6143636" y="1643050"/>
            <a:ext cx="30003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Turkish main targets are to maintain open sea transport corridors and thwart exploration or exploitation of hydrocarbons by Greece and Cyprus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Turkey has not signed UNCLOS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Description of the current and potential situation in Aegean Sea</a:t>
            </a:r>
            <a:endParaRPr lang="el-GR" sz="3200" b="1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5214950"/>
            <a:ext cx="8786842" cy="1428736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Continental shelf concept was not foreseen in 1923 Lausanne Treaty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Invoking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International Law of the Sea, Greece claims the right to extend its territorial waters to 12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n.m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 at any time </a:t>
            </a:r>
            <a:endParaRPr lang="el-GR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7F23-6409-4C20-A715-B6AF72D3CA77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846445" cy="389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1362</TotalTime>
  <Words>824</Words>
  <Application>Microsoft Office PowerPoint</Application>
  <PresentationFormat>Προβολή στην οθόνη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Ροή</vt:lpstr>
      <vt:lpstr>A game theoretic analysis of energy security  in the Eastern Mediterranean </vt:lpstr>
      <vt:lpstr>Introduction</vt:lpstr>
      <vt:lpstr>Aim</vt:lpstr>
      <vt:lpstr>Issues that Turkey faces in the Energy arena of  Eastern Mediterranean</vt:lpstr>
      <vt:lpstr>Current situation in Cyprus</vt:lpstr>
      <vt:lpstr>Current situation in Cyprus</vt:lpstr>
      <vt:lpstr>Description of the link between  Cyprus and Aegean conflicts</vt:lpstr>
      <vt:lpstr>Description of the link between  Cyprus and Aegean conflicts</vt:lpstr>
      <vt:lpstr>Description of the current and potential situation in Aegean Sea</vt:lpstr>
      <vt:lpstr>Description of the current and potential situation in Aegean Sea</vt:lpstr>
      <vt:lpstr>Description of the current and potential situation in Aegean Sea</vt:lpstr>
      <vt:lpstr>Description of the current and potential situation in Aegean Sea – Turkish Strategy</vt:lpstr>
      <vt:lpstr>Turkish strategy</vt:lpstr>
      <vt:lpstr>Turkish strategy</vt:lpstr>
      <vt:lpstr>Turkish strategy</vt:lpstr>
      <vt:lpstr>Background, Methodology and Strategies</vt:lpstr>
      <vt:lpstr>Game structure illustration</vt:lpstr>
      <vt:lpstr>Results</vt:lpstr>
      <vt:lpstr>Conclusions</vt:lpstr>
      <vt:lpstr>Limitations - Suggestions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Turkey’s foreign policy and its impact on energy security of Eastern Mediterranean</dc:title>
  <dc:creator>Χρήστης των Windows</dc:creator>
  <cp:lastModifiedBy>Χρήστης των Windows</cp:lastModifiedBy>
  <cp:revision>133</cp:revision>
  <dcterms:created xsi:type="dcterms:W3CDTF">2019-05-31T15:58:56Z</dcterms:created>
  <dcterms:modified xsi:type="dcterms:W3CDTF">2019-12-02T08:31:45Z</dcterms:modified>
</cp:coreProperties>
</file>