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356" r:id="rId3"/>
    <p:sldId id="357" r:id="rId4"/>
    <p:sldId id="360" r:id="rId5"/>
    <p:sldId id="363" r:id="rId6"/>
    <p:sldId id="364" r:id="rId7"/>
    <p:sldId id="365" r:id="rId8"/>
    <p:sldId id="378" r:id="rId9"/>
    <p:sldId id="379" r:id="rId10"/>
    <p:sldId id="420" r:id="rId11"/>
    <p:sldId id="389" r:id="rId12"/>
    <p:sldId id="390" r:id="rId13"/>
    <p:sldId id="391" r:id="rId14"/>
    <p:sldId id="454" r:id="rId15"/>
    <p:sldId id="392" r:id="rId16"/>
    <p:sldId id="393" r:id="rId17"/>
    <p:sldId id="395" r:id="rId18"/>
    <p:sldId id="418" r:id="rId19"/>
    <p:sldId id="428" r:id="rId20"/>
    <p:sldId id="430" r:id="rId21"/>
    <p:sldId id="429" r:id="rId22"/>
    <p:sldId id="431" r:id="rId23"/>
    <p:sldId id="432" r:id="rId24"/>
    <p:sldId id="421" r:id="rId25"/>
    <p:sldId id="449" r:id="rId26"/>
    <p:sldId id="422" r:id="rId27"/>
    <p:sldId id="423" r:id="rId28"/>
    <p:sldId id="424" r:id="rId29"/>
    <p:sldId id="425" r:id="rId30"/>
    <p:sldId id="426" r:id="rId31"/>
    <p:sldId id="446" r:id="rId32"/>
    <p:sldId id="447" r:id="rId33"/>
    <p:sldId id="448" r:id="rId34"/>
    <p:sldId id="450" r:id="rId35"/>
    <p:sldId id="451" r:id="rId36"/>
    <p:sldId id="452" r:id="rId37"/>
    <p:sldId id="453" r:id="rId38"/>
  </p:sldIdLst>
  <p:sldSz cx="9144000" cy="6858000" type="screen4x3"/>
  <p:notesSz cx="6858000" cy="9144000"/>
  <p:custDataLst>
    <p:tags r:id="rId4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44">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B" initials="JLB"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173" autoAdjust="0"/>
    <p:restoredTop sz="89886" autoAdjust="0"/>
  </p:normalViewPr>
  <p:slideViewPr>
    <p:cSldViewPr snapToGrid="0" snapToObjects="1">
      <p:cViewPr varScale="1">
        <p:scale>
          <a:sx n="64" d="100"/>
          <a:sy n="64" d="100"/>
        </p:scale>
        <p:origin x="1719" y="51"/>
      </p:cViewPr>
      <p:guideLst>
        <p:guide orient="horz" pos="2144"/>
        <p:guide pos="2888"/>
      </p:guideLst>
    </p:cSldViewPr>
  </p:slideViewPr>
  <p:notesTextViewPr>
    <p:cViewPr>
      <p:scale>
        <a:sx n="100" d="100"/>
        <a:sy n="100" d="100"/>
      </p:scale>
      <p:origin x="0" y="0"/>
    </p:cViewPr>
  </p:notesTextViewPr>
  <p:sorterViewPr>
    <p:cViewPr>
      <p:scale>
        <a:sx n="150" d="100"/>
        <a:sy n="150" d="100"/>
      </p:scale>
      <p:origin x="0" y="28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E0611E1-B028-2443-BED6-15B43C61F054}" type="datetimeFigureOut">
              <a:rPr lang="en-US"/>
              <a:pPr/>
              <a:t>11/22/2018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5570E3B-8CB0-CD44-872C-98256F01E610}" type="slidenum">
              <a:rPr lang="en-US"/>
              <a:pPr/>
              <a:t>‹#›</a:t>
            </a:fld>
            <a:endParaRPr lang="en-US" dirty="0"/>
          </a:p>
        </p:txBody>
      </p:sp>
    </p:spTree>
    <p:extLst>
      <p:ext uri="{BB962C8B-B14F-4D97-AF65-F5344CB8AC3E}">
        <p14:creationId xmlns:p14="http://schemas.microsoft.com/office/powerpoint/2010/main" val="283021281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99D6F0D1-1E6C-9E4E-B8A6-99C07AC70AA3}" type="slidenum">
              <a:rPr lang="en-AU">
                <a:latin typeface="Calibri" charset="0"/>
              </a:rPr>
              <a:pPr/>
              <a:t>2</a:t>
            </a:fld>
            <a:endParaRPr lang="en-AU" dirty="0">
              <a:latin typeface="Calibri"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31767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2F77B467-84F3-A442-8A0A-B30C0604C884}" type="slidenum">
              <a:rPr lang="en-AU">
                <a:latin typeface="Calibri" charset="0"/>
              </a:rPr>
              <a:pPr/>
              <a:t>26</a:t>
            </a:fld>
            <a:endParaRPr lang="en-AU" dirty="0">
              <a:latin typeface="Calibri" charset="0"/>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76137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B99F67D-CCCB-A14F-9769-D92E5A7145EB}" type="slidenum">
              <a:rPr lang="en-AU">
                <a:latin typeface="Calibri" charset="0"/>
              </a:rPr>
              <a:pPr/>
              <a:t>27</a:t>
            </a:fld>
            <a:endParaRPr lang="en-AU" dirty="0">
              <a:latin typeface="Calibri" charset="0"/>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67027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73CB098E-2A46-8A4B-940E-5B88E44D228A}" type="slidenum">
              <a:rPr lang="en-AU">
                <a:latin typeface="Calibri" charset="0"/>
              </a:rPr>
              <a:pPr/>
              <a:t>28</a:t>
            </a:fld>
            <a:endParaRPr lang="en-AU" dirty="0">
              <a:latin typeface="Calibri"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7314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3E499FC-CABB-C04E-8A94-50B5779F3A81}" type="slidenum">
              <a:rPr lang="en-AU">
                <a:latin typeface="Calibri" charset="0"/>
              </a:rPr>
              <a:pPr/>
              <a:t>29</a:t>
            </a:fld>
            <a:endParaRPr lang="en-AU" dirty="0">
              <a:latin typeface="Calibri" charset="0"/>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710859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908F47F1-9F23-F443-8B1A-5F0DFA40D20F}" type="slidenum">
              <a:rPr lang="en-AU">
                <a:latin typeface="Calibri" charset="0"/>
              </a:rPr>
              <a:pPr/>
              <a:t>30</a:t>
            </a:fld>
            <a:endParaRPr lang="en-AU" dirty="0">
              <a:latin typeface="Calibri"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93643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D8515E77-FBD9-324F-8304-517F10C97A41}" type="slidenum">
              <a:rPr lang="en-AU">
                <a:latin typeface="Calibri" charset="0"/>
              </a:rPr>
              <a:pPr/>
              <a:t>3</a:t>
            </a:fld>
            <a:endParaRPr lang="en-AU" dirty="0">
              <a:latin typeface="Calibri"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98258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79193578-0764-AE43-AD47-F3ACF91ABA7A}" type="slidenum">
              <a:rPr lang="en-AU">
                <a:latin typeface="Calibri" charset="0"/>
              </a:rPr>
              <a:pPr/>
              <a:t>4</a:t>
            </a:fld>
            <a:endParaRPr lang="en-AU" dirty="0">
              <a:latin typeface="Calibri" charset="0"/>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54378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4984B74-AF94-3E49-98EB-575582F884CD}" type="slidenum">
              <a:rPr lang="en-AU">
                <a:latin typeface="Calibri" charset="0"/>
              </a:rPr>
              <a:pPr/>
              <a:t>5</a:t>
            </a:fld>
            <a:endParaRPr lang="en-AU" dirty="0">
              <a:latin typeface="Calibri"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9872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7D234FC3-7C69-C049-825F-914A435D2B9E}" type="slidenum">
              <a:rPr lang="en-AU">
                <a:latin typeface="Calibri" charset="0"/>
              </a:rPr>
              <a:pPr/>
              <a:t>6</a:t>
            </a:fld>
            <a:endParaRPr lang="en-AU" dirty="0">
              <a:latin typeface="Calibri"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219403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07B70043-A000-EF42-AB67-83A649847055}" type="slidenum">
              <a:rPr lang="en-AU">
                <a:latin typeface="Calibri" charset="0"/>
              </a:rPr>
              <a:pPr/>
              <a:t>7</a:t>
            </a:fld>
            <a:endParaRPr lang="en-AU" dirty="0">
              <a:latin typeface="Calibri"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74070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74D23053-DF44-D246-86AB-BD5E4F0B121B}" type="slidenum">
              <a:rPr lang="en-AU">
                <a:latin typeface="Calibri" charset="0"/>
              </a:rPr>
              <a:pPr/>
              <a:t>9</a:t>
            </a:fld>
            <a:endParaRPr lang="en-AU" dirty="0">
              <a:latin typeface="Calibri"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763393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74D23053-DF44-D246-86AB-BD5E4F0B121B}" type="slidenum">
              <a:rPr lang="en-AU">
                <a:latin typeface="Calibri" charset="0"/>
              </a:rPr>
              <a:pPr/>
              <a:t>10</a:t>
            </a:fld>
            <a:endParaRPr lang="en-AU" dirty="0">
              <a:latin typeface="Calibri"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66136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533B4B52-C841-B543-B2F5-3468462F6830}" type="slidenum">
              <a:rPr lang="en-AU">
                <a:latin typeface="Calibri" charset="0"/>
              </a:rPr>
              <a:pPr/>
              <a:t>24</a:t>
            </a:fld>
            <a:endParaRPr lang="en-AU" dirty="0">
              <a:latin typeface="Calibri" charset="0"/>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9328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12 </a:t>
            </a:r>
            <a:r>
              <a:rPr lang="en-US" sz="1200" dirty="0">
                <a:solidFill>
                  <a:srgbClr val="A6A6A6"/>
                </a:solidFill>
                <a:latin typeface="Arial" charset="0"/>
              </a:rPr>
              <a:t>- </a:t>
            </a:r>
            <a:fld id="{DF9C12CE-0FD8-364D-9768-5447276E87B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01C210C-3266-EB43-B07B-7145F34F04D9}" type="slidenum">
              <a:rPr lang="en-US"/>
              <a:pPr/>
              <a:t>‹#›</a:t>
            </a:fld>
            <a:endParaRPr lang="en-US" dirty="0"/>
          </a:p>
        </p:txBody>
      </p:sp>
    </p:spTree>
    <p:extLst>
      <p:ext uri="{BB962C8B-B14F-4D97-AF65-F5344CB8AC3E}">
        <p14:creationId xmlns:p14="http://schemas.microsoft.com/office/powerpoint/2010/main" val="24696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CBB896C-46A8-5B41-A66E-6C0763BACC42}" type="slidenum">
              <a:rPr lang="en-US"/>
              <a:pPr/>
              <a:t>‹#›</a:t>
            </a:fld>
            <a:endParaRPr lang="en-US" dirty="0"/>
          </a:p>
        </p:txBody>
      </p:sp>
      <p:sp>
        <p:nvSpPr>
          <p:cNvPr id="8" name="TextBox 7"/>
          <p:cNvSpPr txBox="1"/>
          <p:nvPr userDrawn="1"/>
        </p:nvSpPr>
        <p:spPr>
          <a:xfrm>
            <a:off x="7975600" y="6384925"/>
            <a:ext cx="774571"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S11 </a:t>
            </a:r>
            <a:r>
              <a:rPr lang="en-US" sz="1200" dirty="0">
                <a:solidFill>
                  <a:srgbClr val="A6A6A6"/>
                </a:solidFill>
                <a:latin typeface="Arial" charset="0"/>
              </a:rPr>
              <a:t>-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Tree>
    <p:extLst>
      <p:ext uri="{BB962C8B-B14F-4D97-AF65-F5344CB8AC3E}">
        <p14:creationId xmlns:p14="http://schemas.microsoft.com/office/powerpoint/2010/main" val="2163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7975600" y="6384925"/>
            <a:ext cx="774571"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S11 -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BB3FB61-C215-E543-8FD1-8989B0E7D7CA}" type="slidenum">
              <a:rPr lang="en-US"/>
              <a:pPr/>
              <a:t>‹#›</a:t>
            </a:fld>
            <a:endParaRPr lang="en-US" dirty="0"/>
          </a:p>
        </p:txBody>
      </p:sp>
    </p:spTree>
    <p:extLst>
      <p:ext uri="{BB962C8B-B14F-4D97-AF65-F5344CB8AC3E}">
        <p14:creationId xmlns:p14="http://schemas.microsoft.com/office/powerpoint/2010/main" val="2343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12 </a:t>
            </a:r>
            <a:r>
              <a:rPr lang="en-US" sz="1200" dirty="0">
                <a:solidFill>
                  <a:srgbClr val="A6A6A6"/>
                </a:solidFill>
                <a:latin typeface="Arial" charset="0"/>
              </a:rPr>
              <a:t>- </a:t>
            </a:r>
            <a:fld id="{40851343-75B4-5B41-BA15-A1E5D1AFA31C}"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1"/>
              </a:buClr>
              <a:buFont typeface="Arial Unicode MS"/>
              <a:buChar char="▶"/>
              <a:defRPr/>
            </a:lvl1pPr>
            <a:lvl2pPr marL="742950" indent="-285750">
              <a:buClr>
                <a:schemeClr val="accent1"/>
              </a:buClr>
              <a:buFont typeface="Arial Unicode MS"/>
              <a:buChar char="▶"/>
              <a:defRPr/>
            </a:lvl2pPr>
            <a:lvl3pPr marL="1143000" indent="-228600">
              <a:buClr>
                <a:schemeClr val="accent1"/>
              </a:buClr>
              <a:buFont typeface="Arial Unicode MS"/>
              <a:buChar char="▶"/>
              <a:defRPr/>
            </a:lvl3pPr>
            <a:lvl4pPr marL="1600200" indent="-228600">
              <a:buClr>
                <a:schemeClr val="accent1"/>
              </a:buClr>
              <a:buFont typeface="Arial Unicode MS"/>
              <a:buChar char="▶"/>
              <a:defRPr/>
            </a:lvl4pPr>
            <a:lvl5pPr marL="2057400" indent="-228600">
              <a:buClr>
                <a:schemeClr val="accent1"/>
              </a:buClr>
              <a:buFont typeface="Arial Unicode MS"/>
              <a:buChar cha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19C0A48-53B8-C64F-AFE6-ECE23F11299D}" type="slidenum">
              <a:rPr lang="en-US"/>
              <a:pPr/>
              <a:t>‹#›</a:t>
            </a:fld>
            <a:endParaRPr lang="en-US" dirty="0"/>
          </a:p>
        </p:txBody>
      </p:sp>
    </p:spTree>
    <p:extLst>
      <p:ext uri="{BB962C8B-B14F-4D97-AF65-F5344CB8AC3E}">
        <p14:creationId xmlns:p14="http://schemas.microsoft.com/office/powerpoint/2010/main" val="20233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12 </a:t>
            </a:r>
            <a:r>
              <a:rPr lang="en-US" sz="1200" dirty="0">
                <a:solidFill>
                  <a:srgbClr val="A6A6A6"/>
                </a:solidFill>
                <a:latin typeface="Arial" charset="0"/>
              </a:rPr>
              <a:t>- </a:t>
            </a:r>
            <a:fld id="{BA5193B0-0154-3645-AAC6-F847D834F72F}"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A2929A9-CBCF-F84E-AF43-5F98BE338A13}" type="slidenum">
              <a:rPr lang="en-US"/>
              <a:pPr/>
              <a:t>‹#›</a:t>
            </a:fld>
            <a:endParaRPr lang="en-US" dirty="0"/>
          </a:p>
        </p:txBody>
      </p:sp>
    </p:spTree>
    <p:extLst>
      <p:ext uri="{BB962C8B-B14F-4D97-AF65-F5344CB8AC3E}">
        <p14:creationId xmlns:p14="http://schemas.microsoft.com/office/powerpoint/2010/main" val="18338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12 </a:t>
            </a:r>
            <a:r>
              <a:rPr lang="en-US" sz="1200" dirty="0">
                <a:solidFill>
                  <a:srgbClr val="A6A6A6"/>
                </a:solidFill>
                <a:latin typeface="Arial" charset="0"/>
              </a:rPr>
              <a:t>- </a:t>
            </a:r>
            <a:fld id="{3062501F-5EAC-7245-8D34-C03DAAD42E71}"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90C4066-B959-7048-993A-1D66F247A476}" type="slidenum">
              <a:rPr lang="en-US"/>
              <a:pPr/>
              <a:t>‹#›</a:t>
            </a:fld>
            <a:endParaRPr lang="en-US" dirty="0"/>
          </a:p>
        </p:txBody>
      </p:sp>
    </p:spTree>
    <p:extLst>
      <p:ext uri="{BB962C8B-B14F-4D97-AF65-F5344CB8AC3E}">
        <p14:creationId xmlns:p14="http://schemas.microsoft.com/office/powerpoint/2010/main" val="21562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12 </a:t>
            </a:r>
            <a:r>
              <a:rPr lang="en-US" sz="1200" dirty="0">
                <a:solidFill>
                  <a:srgbClr val="A6A6A6"/>
                </a:solidFill>
                <a:latin typeface="Arial" charset="0"/>
              </a:rPr>
              <a:t>- </a:t>
            </a:r>
            <a:fld id="{636BEDF9-1A21-6B43-B875-962A05A1E8E2}"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9"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AC6EFCD-90AA-5148-8ABC-1BA59F88CEFF}" type="slidenum">
              <a:rPr lang="en-US"/>
              <a:pPr/>
              <a:t>‹#›</a:t>
            </a:fld>
            <a:endParaRPr lang="en-US" dirty="0"/>
          </a:p>
        </p:txBody>
      </p:sp>
    </p:spTree>
    <p:extLst>
      <p:ext uri="{BB962C8B-B14F-4D97-AF65-F5344CB8AC3E}">
        <p14:creationId xmlns:p14="http://schemas.microsoft.com/office/powerpoint/2010/main" val="38291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par>
                          <p:cTn id="16" fill="hold">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12 </a:t>
            </a:r>
            <a:r>
              <a:rPr lang="en-US" sz="1200" dirty="0">
                <a:solidFill>
                  <a:srgbClr val="A6A6A6"/>
                </a:solidFill>
                <a:latin typeface="Arial" charset="0"/>
              </a:rPr>
              <a:t>- </a:t>
            </a:r>
            <a:fld id="{60EE7452-E89F-B44F-8EC6-5E7B2C87EB8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4" name="TextBox 3"/>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AU" sz="1200" dirty="0" smtClean="0">
                <a:solidFill>
                  <a:srgbClr val="A6A6A6"/>
                </a:solidFill>
                <a:latin typeface="Arial" charset="0"/>
              </a:rPr>
              <a:t>Copyright © 2017 Pearson Education, Ltd.</a:t>
            </a:r>
            <a:endParaRPr lang="en-US" sz="1200" dirty="0" smtClean="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5"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6" name="Slide Number Placeholder 4"/>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35D4EDD-6E24-774D-A8B8-BDDB611A773D}" type="slidenum">
              <a:rPr lang="en-US"/>
              <a:pPr/>
              <a:t>‹#›</a:t>
            </a:fld>
            <a:endParaRPr lang="en-US" dirty="0"/>
          </a:p>
        </p:txBody>
      </p:sp>
    </p:spTree>
    <p:extLst>
      <p:ext uri="{BB962C8B-B14F-4D97-AF65-F5344CB8AC3E}">
        <p14:creationId xmlns:p14="http://schemas.microsoft.com/office/powerpoint/2010/main" val="74772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12 </a:t>
            </a:r>
            <a:r>
              <a:rPr lang="en-US" sz="1200" dirty="0">
                <a:solidFill>
                  <a:srgbClr val="A6A6A6"/>
                </a:solidFill>
                <a:latin typeface="Arial" charset="0"/>
              </a:rPr>
              <a:t>- </a:t>
            </a:r>
            <a:fld id="{1BEF13AA-8851-2444-B9D7-768558950ADA}"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3" name="TextBox 2"/>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Ltd.</a:t>
            </a:r>
            <a:endParaRPr lang="en-US" sz="1200" dirty="0">
              <a:solidFill>
                <a:srgbClr val="A6A6A6"/>
              </a:solidFill>
              <a:latin typeface="Arial" charset="0"/>
            </a:endParaRPr>
          </a:p>
        </p:txBody>
      </p:sp>
      <p:sp>
        <p:nvSpPr>
          <p:cNvPr id="4"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5" name="Slide Number Placeholder 3"/>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462699-1AF8-664B-ADB3-A01A0E32F0C8}" type="slidenum">
              <a:rPr lang="en-US"/>
              <a:pPr/>
              <a:t>‹#›</a:t>
            </a:fld>
            <a:endParaRPr lang="en-US" dirty="0"/>
          </a:p>
        </p:txBody>
      </p:sp>
    </p:spTree>
    <p:extLst>
      <p:ext uri="{BB962C8B-B14F-4D97-AF65-F5344CB8AC3E}">
        <p14:creationId xmlns:p14="http://schemas.microsoft.com/office/powerpoint/2010/main" val="36146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12 </a:t>
            </a:r>
            <a:r>
              <a:rPr lang="en-US" sz="1200" dirty="0">
                <a:solidFill>
                  <a:srgbClr val="A6A6A6"/>
                </a:solidFill>
                <a:latin typeface="Arial" charset="0"/>
              </a:rPr>
              <a:t>- </a:t>
            </a:r>
            <a:fld id="{32A51939-0030-0A4E-A79E-17F611277B5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8157194-97EA-E94B-9726-A838644DB756}" type="slidenum">
              <a:rPr lang="en-US"/>
              <a:pPr/>
              <a:t>‹#›</a:t>
            </a:fld>
            <a:endParaRPr lang="en-US" dirty="0"/>
          </a:p>
        </p:txBody>
      </p:sp>
    </p:spTree>
    <p:extLst>
      <p:ext uri="{BB962C8B-B14F-4D97-AF65-F5344CB8AC3E}">
        <p14:creationId xmlns:p14="http://schemas.microsoft.com/office/powerpoint/2010/main" val="38220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096DE74-CAF8-1D48-A916-7FE4B71AAB36}" type="slidenum">
              <a:rPr lang="en-US"/>
              <a:pPr/>
              <a:t>‹#›</a:t>
            </a:fld>
            <a:endParaRPr lang="en-US" dirty="0"/>
          </a:p>
        </p:txBody>
      </p:sp>
      <p:sp>
        <p:nvSpPr>
          <p:cNvPr id="9" name="TextBox 8"/>
          <p:cNvSpPr txBox="1"/>
          <p:nvPr userDrawn="1"/>
        </p:nvSpPr>
        <p:spPr>
          <a:xfrm>
            <a:off x="7975600" y="6384925"/>
            <a:ext cx="774571"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S11 </a:t>
            </a:r>
            <a:r>
              <a:rPr lang="en-US" sz="1200" dirty="0">
                <a:solidFill>
                  <a:srgbClr val="A6A6A6"/>
                </a:solidFill>
                <a:latin typeface="Arial" charset="0"/>
              </a:rPr>
              <a:t>-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Tree>
    <p:extLst>
      <p:ext uri="{BB962C8B-B14F-4D97-AF65-F5344CB8AC3E}">
        <p14:creationId xmlns:p14="http://schemas.microsoft.com/office/powerpoint/2010/main" val="34428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Ltd.</a:t>
            </a:r>
            <a:endParaRPr lang="en-US" sz="1200" dirty="0">
              <a:solidFill>
                <a:srgbClr val="A6A6A6"/>
              </a:solidFill>
              <a:latin typeface="Arial" charset="0"/>
            </a:endParaRPr>
          </a:p>
        </p:txBody>
      </p:sp>
      <p:sp>
        <p:nvSpPr>
          <p:cNvPr id="6" name="TextBox 5"/>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12 </a:t>
            </a:r>
            <a:r>
              <a:rPr lang="en-US" sz="1200" dirty="0">
                <a:solidFill>
                  <a:srgbClr val="A6A6A6"/>
                </a:solidFill>
                <a:latin typeface="Arial" charset="0"/>
              </a:rPr>
              <a:t>-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8" presetClass="entr" presetSubtype="6"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1000"/>
                        <p:tgtEl>
                          <p:spTgt spid="3"/>
                        </p:tgtEl>
                      </p:cBhvr>
                    </p:animEffect>
                  </p:childTnLst>
                </p:cTn>
              </p:par>
            </p:tnLst>
          </p:tmpl>
        </p:tmplLst>
      </p:bldP>
    </p:bldLst>
  </p:timing>
  <p:txStyles>
    <p:titleStyle>
      <a:lvl1pPr algn="ctr" defTabSz="457200" rtl="0" fontAlgn="base">
        <a:spcBef>
          <a:spcPct val="0"/>
        </a:spcBef>
        <a:spcAft>
          <a:spcPct val="0"/>
        </a:spcAft>
        <a:defRPr sz="4400" b="1" kern="1200">
          <a:solidFill>
            <a:schemeClr val="tx1"/>
          </a:solidFill>
          <a:latin typeface="Arial"/>
          <a:ea typeface="ＭＳ Ｐゴシック" charset="0"/>
          <a:cs typeface="Arial"/>
        </a:defRPr>
      </a:lvl1pPr>
      <a:lvl2pPr algn="ctr" defTabSz="457200" rtl="0" fontAlgn="base">
        <a:spcBef>
          <a:spcPct val="0"/>
        </a:spcBef>
        <a:spcAft>
          <a:spcPct val="0"/>
        </a:spcAft>
        <a:defRPr sz="4400" b="1">
          <a:solidFill>
            <a:schemeClr val="tx1"/>
          </a:solidFill>
          <a:latin typeface="Arial" charset="0"/>
          <a:ea typeface="ＭＳ Ｐゴシック" charset="0"/>
          <a:cs typeface="Arial" charset="0"/>
        </a:defRPr>
      </a:lvl2pPr>
      <a:lvl3pPr algn="ctr" defTabSz="457200" rtl="0" fontAlgn="base">
        <a:spcBef>
          <a:spcPct val="0"/>
        </a:spcBef>
        <a:spcAft>
          <a:spcPct val="0"/>
        </a:spcAft>
        <a:defRPr sz="4400" b="1">
          <a:solidFill>
            <a:schemeClr val="tx1"/>
          </a:solidFill>
          <a:latin typeface="Arial" charset="0"/>
          <a:ea typeface="ＭＳ Ｐゴシック" charset="0"/>
          <a:cs typeface="Arial" charset="0"/>
        </a:defRPr>
      </a:lvl3pPr>
      <a:lvl4pPr algn="ctr" defTabSz="457200" rtl="0" fontAlgn="base">
        <a:spcBef>
          <a:spcPct val="0"/>
        </a:spcBef>
        <a:spcAft>
          <a:spcPct val="0"/>
        </a:spcAft>
        <a:defRPr sz="4400" b="1">
          <a:solidFill>
            <a:schemeClr val="tx1"/>
          </a:solidFill>
          <a:latin typeface="Arial" charset="0"/>
          <a:ea typeface="ＭＳ Ｐゴシック" charset="0"/>
          <a:cs typeface="Arial" charset="0"/>
        </a:defRPr>
      </a:lvl4pPr>
      <a:lvl5pPr algn="ctr" defTabSz="457200" rtl="0" fontAlgn="base">
        <a:spcBef>
          <a:spcPct val="0"/>
        </a:spcBef>
        <a:spcAft>
          <a:spcPct val="0"/>
        </a:spcAft>
        <a:defRPr sz="4400" b="1">
          <a:solidFill>
            <a:schemeClr val="tx1"/>
          </a:solidFill>
          <a:latin typeface="Arial" charset="0"/>
          <a:ea typeface="ＭＳ Ｐゴシック" charset="0"/>
          <a:cs typeface="Arial" charset="0"/>
        </a:defRPr>
      </a:lvl5pPr>
      <a:lvl6pPr marL="457200" algn="ctr" defTabSz="457200" rtl="0" fontAlgn="base">
        <a:spcBef>
          <a:spcPct val="0"/>
        </a:spcBef>
        <a:spcAft>
          <a:spcPct val="0"/>
        </a:spcAft>
        <a:defRPr sz="4400" b="1">
          <a:solidFill>
            <a:schemeClr val="tx1"/>
          </a:solidFill>
          <a:latin typeface="Arial" charset="0"/>
          <a:ea typeface="ＭＳ Ｐゴシック" charset="0"/>
          <a:cs typeface="Arial" charset="0"/>
        </a:defRPr>
      </a:lvl6pPr>
      <a:lvl7pPr marL="914400" algn="ctr" defTabSz="457200" rtl="0" fontAlgn="base">
        <a:spcBef>
          <a:spcPct val="0"/>
        </a:spcBef>
        <a:spcAft>
          <a:spcPct val="0"/>
        </a:spcAft>
        <a:defRPr sz="4400" b="1">
          <a:solidFill>
            <a:schemeClr val="tx1"/>
          </a:solidFill>
          <a:latin typeface="Arial" charset="0"/>
          <a:ea typeface="ＭＳ Ｐゴシック" charset="0"/>
          <a:cs typeface="Arial" charset="0"/>
        </a:defRPr>
      </a:lvl7pPr>
      <a:lvl8pPr marL="1371600" algn="ctr" defTabSz="457200" rtl="0" fontAlgn="base">
        <a:spcBef>
          <a:spcPct val="0"/>
        </a:spcBef>
        <a:spcAft>
          <a:spcPct val="0"/>
        </a:spcAft>
        <a:defRPr sz="4400" b="1">
          <a:solidFill>
            <a:schemeClr val="tx1"/>
          </a:solidFill>
          <a:latin typeface="Arial" charset="0"/>
          <a:ea typeface="ＭＳ Ｐゴシック" charset="0"/>
          <a:cs typeface="Arial" charset="0"/>
        </a:defRPr>
      </a:lvl8pPr>
      <a:lvl9pPr marL="1828800" algn="ctr" defTabSz="457200" rtl="0" fontAlgn="base">
        <a:spcBef>
          <a:spcPct val="0"/>
        </a:spcBef>
        <a:spcAft>
          <a:spcPct val="0"/>
        </a:spcAft>
        <a:defRPr sz="4400" b="1">
          <a:solidFill>
            <a:schemeClr val="tx1"/>
          </a:solidFill>
          <a:latin typeface="Arial" charset="0"/>
          <a:ea typeface="ＭＳ Ｐゴシック" charset="0"/>
          <a:cs typeface="Arial" charset="0"/>
        </a:defRPr>
      </a:lvl9pPr>
    </p:titleStyle>
    <p:bodyStyle>
      <a:lvl1pPr marL="342900" indent="-342900" algn="l" defTabSz="457200" rtl="0" fontAlgn="base">
        <a:lnSpc>
          <a:spcPct val="90000"/>
        </a:lnSpc>
        <a:spcBef>
          <a:spcPct val="0"/>
        </a:spcBef>
        <a:spcAft>
          <a:spcPts val="1200"/>
        </a:spcAft>
        <a:buClr>
          <a:schemeClr val="accent1"/>
        </a:buClr>
        <a:buFont typeface="Arial Unicode MS" charset="0"/>
        <a:buChar char="▶"/>
        <a:defRPr sz="3200" kern="1200">
          <a:solidFill>
            <a:schemeClr val="tx1"/>
          </a:solidFill>
          <a:latin typeface="Arial"/>
          <a:ea typeface="ＭＳ Ｐゴシック" charset="0"/>
          <a:cs typeface="Arial"/>
        </a:defRPr>
      </a:lvl1pPr>
      <a:lvl2pPr marL="742950" indent="-285750" algn="l" defTabSz="457200" rtl="0" fontAlgn="base">
        <a:lnSpc>
          <a:spcPct val="90000"/>
        </a:lnSpc>
        <a:spcBef>
          <a:spcPct val="0"/>
        </a:spcBef>
        <a:spcAft>
          <a:spcPts val="1200"/>
        </a:spcAft>
        <a:buClr>
          <a:schemeClr val="accent1"/>
        </a:buClr>
        <a:buFont typeface="Arial Unicode MS" charset="0"/>
        <a:buChar char="▶"/>
        <a:defRPr sz="2800" kern="1200">
          <a:solidFill>
            <a:schemeClr val="tx1"/>
          </a:solidFill>
          <a:latin typeface="Arial"/>
          <a:ea typeface="Arial" charset="0"/>
          <a:cs typeface="Arial"/>
        </a:defRPr>
      </a:lvl2pPr>
      <a:lvl3pPr marL="1143000" indent="-228600" algn="l" defTabSz="457200" rtl="0" fontAlgn="base">
        <a:lnSpc>
          <a:spcPct val="90000"/>
        </a:lnSpc>
        <a:spcBef>
          <a:spcPct val="0"/>
        </a:spcBef>
        <a:spcAft>
          <a:spcPts val="1200"/>
        </a:spcAft>
        <a:buClr>
          <a:schemeClr val="accent1"/>
        </a:buClr>
        <a:buFont typeface="Arial Unicode MS" charset="0"/>
        <a:buChar char="▶"/>
        <a:defRPr sz="2400" kern="1200">
          <a:solidFill>
            <a:schemeClr val="tx1"/>
          </a:solidFill>
          <a:latin typeface="Arial"/>
          <a:ea typeface="Arial" charset="0"/>
          <a:cs typeface="Arial"/>
        </a:defRPr>
      </a:lvl3pPr>
      <a:lvl4pPr marL="16002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4pPr>
      <a:lvl5pPr marL="20574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5.e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8.emf"/><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aska tail.jpg"/>
          <p:cNvPicPr>
            <a:picLocks noChangeAspect="1"/>
          </p:cNvPicPr>
          <p:nvPr/>
        </p:nvPicPr>
        <p:blipFill rotWithShape="1">
          <a:blip r:embed="rId2">
            <a:alphaModFix amt="50000"/>
            <a:extLst>
              <a:ext uri="{28A0092B-C50C-407E-A947-70E740481C1C}">
                <a14:useLocalDpi xmlns:a14="http://schemas.microsoft.com/office/drawing/2010/main" val="0"/>
              </a:ext>
            </a:extLst>
          </a:blip>
          <a:srcRect l="2340"/>
          <a:stretch/>
        </p:blipFill>
        <p:spPr>
          <a:xfrm>
            <a:off x="0" y="-7322"/>
            <a:ext cx="9144000" cy="6865321"/>
          </a:xfrm>
          <a:prstGeom prst="rect">
            <a:avLst/>
          </a:prstGeom>
        </p:spPr>
      </p:pic>
      <p:sp>
        <p:nvSpPr>
          <p:cNvPr id="38" name="Rectangle 6"/>
          <p:cNvSpPr txBox="1">
            <a:spLocks noChangeArrowheads="1"/>
          </p:cNvSpPr>
          <p:nvPr/>
        </p:nvSpPr>
        <p:spPr>
          <a:xfrm>
            <a:off x="368300" y="2978151"/>
            <a:ext cx="8437562" cy="190708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fontAlgn="auto" hangingPunct="0">
              <a:spcBef>
                <a:spcPts val="0"/>
              </a:spcBef>
              <a:buFontTx/>
              <a:buNone/>
              <a:defRPr/>
            </a:pPr>
            <a:r>
              <a:rPr lang="en-US" sz="2000" b="1" dirty="0" smtClean="0">
                <a:solidFill>
                  <a:srgbClr val="333333"/>
                </a:solidFill>
                <a:latin typeface="Arial"/>
                <a:cs typeface="Arial"/>
              </a:rPr>
              <a:t>PowerPoint presentation to accompany </a:t>
            </a:r>
          </a:p>
          <a:p>
            <a:pPr eaLnBrk="0" fontAlgn="auto" hangingPunct="0">
              <a:spcBef>
                <a:spcPts val="0"/>
              </a:spcBef>
              <a:buFontTx/>
              <a:buNone/>
              <a:defRPr/>
            </a:pPr>
            <a:r>
              <a:rPr lang="en-US" sz="2000" b="1" dirty="0" smtClean="0">
                <a:solidFill>
                  <a:srgbClr val="333333"/>
                </a:solidFill>
                <a:latin typeface="Arial"/>
                <a:cs typeface="Arial"/>
              </a:rPr>
              <a:t>Heizer, Render, Munson </a:t>
            </a:r>
          </a:p>
          <a:p>
            <a:pPr eaLnBrk="0" fontAlgn="auto" hangingPunct="0">
              <a:spcBef>
                <a:spcPts val="0"/>
              </a:spcBef>
              <a:buFontTx/>
              <a:buNone/>
              <a:defRPr/>
            </a:pPr>
            <a:r>
              <a:rPr lang="en-US" sz="2000" b="1" dirty="0" smtClean="0">
                <a:solidFill>
                  <a:srgbClr val="333333"/>
                </a:solidFill>
                <a:latin typeface="Arial"/>
                <a:cs typeface="Arial"/>
              </a:rPr>
              <a:t>Operations Management, Twelfth Edition, Global Edition</a:t>
            </a:r>
          </a:p>
          <a:p>
            <a:pPr eaLnBrk="0" fontAlgn="auto" hangingPunct="0">
              <a:spcBef>
                <a:spcPts val="0"/>
              </a:spcBef>
              <a:buFontTx/>
              <a:buNone/>
              <a:defRPr/>
            </a:pPr>
            <a:r>
              <a:rPr lang="en-US" sz="2000" b="1" dirty="0" smtClean="0">
                <a:solidFill>
                  <a:srgbClr val="333333"/>
                </a:solidFill>
                <a:latin typeface="Arial"/>
                <a:cs typeface="Arial"/>
              </a:rPr>
              <a:t>Principles of Operations Management, Tenth Edition, Global Edition</a:t>
            </a:r>
          </a:p>
          <a:p>
            <a:pPr marL="0" indent="0" fontAlgn="auto">
              <a:spcBef>
                <a:spcPts val="0"/>
              </a:spcBef>
              <a:buFont typeface="Arial"/>
              <a:buNone/>
              <a:defRPr/>
            </a:pPr>
            <a:r>
              <a:rPr lang="en-US" sz="2000" b="1" dirty="0" smtClean="0">
                <a:solidFill>
                  <a:schemeClr val="bg1">
                    <a:lumMod val="50000"/>
                  </a:schemeClr>
                </a:solidFill>
                <a:latin typeface="Arial"/>
                <a:cs typeface="Arial"/>
              </a:rPr>
              <a:t>PowerPoint slides by Jeff </a:t>
            </a:r>
            <a:r>
              <a:rPr lang="en-US" sz="2000" b="1" dirty="0" err="1" smtClean="0">
                <a:solidFill>
                  <a:schemeClr val="bg1">
                    <a:lumMod val="50000"/>
                  </a:schemeClr>
                </a:solidFill>
                <a:latin typeface="Arial"/>
                <a:cs typeface="Arial"/>
              </a:rPr>
              <a:t>Heyl</a:t>
            </a:r>
            <a:endParaRPr lang="en-US" sz="2000" b="1" dirty="0" smtClean="0">
              <a:solidFill>
                <a:schemeClr val="bg1">
                  <a:lumMod val="50000"/>
                </a:schemeClr>
              </a:solidFill>
              <a:latin typeface="Arial"/>
              <a:cs typeface="Arial"/>
            </a:endParaRPr>
          </a:p>
          <a:p>
            <a:pPr marL="0" indent="0" fontAlgn="auto">
              <a:spcBef>
                <a:spcPts val="0"/>
              </a:spcBef>
              <a:buFont typeface="Arial"/>
              <a:buNone/>
              <a:defRPr/>
            </a:pPr>
            <a:endParaRPr lang="en-US" sz="2000" b="1" dirty="0" smtClean="0">
              <a:solidFill>
                <a:schemeClr val="bg1">
                  <a:lumMod val="50000"/>
                </a:schemeClr>
              </a:solidFill>
              <a:latin typeface="Arial"/>
              <a:cs typeface="Arial"/>
            </a:endParaRPr>
          </a:p>
          <a:p>
            <a:pPr>
              <a:lnSpc>
                <a:spcPct val="100000"/>
              </a:lnSpc>
              <a:spcBef>
                <a:spcPct val="0"/>
              </a:spcBef>
              <a:buFontTx/>
              <a:buNone/>
            </a:pPr>
            <a:r>
              <a:rPr lang="en-US" altLang="en-US" sz="2800" dirty="0" smtClean="0"/>
              <a:t>Modified </a:t>
            </a:r>
            <a:r>
              <a:rPr lang="en-US" altLang="en-US" sz="2800" dirty="0"/>
              <a:t>by Dr. N.P. Rachaniotis</a:t>
            </a:r>
          </a:p>
          <a:p>
            <a:pPr>
              <a:lnSpc>
                <a:spcPct val="100000"/>
              </a:lnSpc>
              <a:spcBef>
                <a:spcPct val="0"/>
              </a:spcBef>
              <a:buFontTx/>
              <a:buNone/>
            </a:pPr>
            <a:r>
              <a:rPr lang="en-US" altLang="en-US" sz="2000" dirty="0"/>
              <a:t>Assistant Professor in Supply Chain Management</a:t>
            </a:r>
          </a:p>
          <a:p>
            <a:pPr>
              <a:lnSpc>
                <a:spcPct val="100000"/>
              </a:lnSpc>
              <a:spcBef>
                <a:spcPct val="0"/>
              </a:spcBef>
              <a:buFontTx/>
              <a:buNone/>
            </a:pPr>
            <a:r>
              <a:rPr lang="en-US" altLang="en-US" sz="2000" dirty="0"/>
              <a:t>Department of Industrial Management &amp; Technology, University of Piraeus</a:t>
            </a:r>
          </a:p>
          <a:p>
            <a:pPr marL="0" indent="0" fontAlgn="auto">
              <a:spcBef>
                <a:spcPts val="0"/>
              </a:spcBef>
              <a:buFont typeface="Arial"/>
              <a:buNone/>
              <a:defRPr/>
            </a:pPr>
            <a:endParaRPr lang="en-US" sz="2000" b="1" dirty="0">
              <a:solidFill>
                <a:schemeClr val="bg1">
                  <a:lumMod val="50000"/>
                </a:schemeClr>
              </a:solidFill>
              <a:latin typeface="Arial"/>
              <a:cs typeface="Arial"/>
            </a:endParaRPr>
          </a:p>
        </p:txBody>
      </p:sp>
      <p:sp>
        <p:nvSpPr>
          <p:cNvPr id="22" name="Rectangle 21"/>
          <p:cNvSpPr>
            <a:spLocks noChangeArrowheads="1"/>
          </p:cNvSpPr>
          <p:nvPr/>
        </p:nvSpPr>
        <p:spPr bwMode="auto">
          <a:xfrm>
            <a:off x="6927850" y="1109663"/>
            <a:ext cx="1708150" cy="1666875"/>
          </a:xfrm>
          <a:prstGeom prst="rect">
            <a:avLst/>
          </a:prstGeom>
          <a:solidFill>
            <a:srgbClr val="BFBFB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3" name="Group 32"/>
          <p:cNvGrpSpPr>
            <a:grpSpLocks/>
          </p:cNvGrpSpPr>
          <p:nvPr/>
        </p:nvGrpSpPr>
        <p:grpSpPr bwMode="auto">
          <a:xfrm>
            <a:off x="368300" y="638175"/>
            <a:ext cx="6732588" cy="2363788"/>
            <a:chOff x="0" y="1417638"/>
            <a:chExt cx="7500407" cy="1305983"/>
          </a:xfrm>
        </p:grpSpPr>
        <p:sp>
          <p:nvSpPr>
            <p:cNvPr id="24" name="Rectangle 4"/>
            <p:cNvSpPr/>
            <p:nvPr/>
          </p:nvSpPr>
          <p:spPr>
            <a:xfrm>
              <a:off x="7056501" y="1564112"/>
              <a:ext cx="443906" cy="1159509"/>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rgbClr val="255898"/>
            </a:solidFill>
            <a:ln w="25400" cap="flat" cmpd="sng" algn="ctr">
              <a:solidFill>
                <a:srgbClr val="FFFFFF">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Helvetica Neue"/>
                <a:ea typeface="+mn-ea"/>
                <a:cs typeface="Helvetica Neue"/>
              </a:endParaRPr>
            </a:p>
          </p:txBody>
        </p:sp>
        <p:sp>
          <p:nvSpPr>
            <p:cNvPr id="25" name="Rectangle 24"/>
            <p:cNvSpPr/>
            <p:nvPr/>
          </p:nvSpPr>
          <p:spPr>
            <a:xfrm>
              <a:off x="0" y="1417638"/>
              <a:ext cx="7208596" cy="1159509"/>
            </a:xfrm>
            <a:prstGeom prst="rect">
              <a:avLst/>
            </a:prstGeom>
            <a:solidFill>
              <a:srgbClr val="255898"/>
            </a:solidFill>
            <a:ln w="25400" cap="flat" cmpd="sng" algn="ctr">
              <a:solidFill>
                <a:srgbClr val="FFFFFF">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Helvetica Neue"/>
                <a:ea typeface="+mn-ea"/>
                <a:cs typeface="Helvetica Neue"/>
              </a:endParaRPr>
            </a:p>
          </p:txBody>
        </p:sp>
        <p:sp>
          <p:nvSpPr>
            <p:cNvPr id="26" name="Freeform 25"/>
            <p:cNvSpPr>
              <a:spLocks/>
            </p:cNvSpPr>
            <p:nvPr/>
          </p:nvSpPr>
          <p:spPr bwMode="auto">
            <a:xfrm>
              <a:off x="7054850" y="2574925"/>
              <a:ext cx="149225" cy="142875"/>
            </a:xfrm>
            <a:custGeom>
              <a:avLst/>
              <a:gdLst>
                <a:gd name="T0" fmla="*/ 149225 w 149225"/>
                <a:gd name="T1" fmla="*/ 0 h 142875"/>
                <a:gd name="T2" fmla="*/ 0 w 149225"/>
                <a:gd name="T3" fmla="*/ 142875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sp>
        <p:nvSpPr>
          <p:cNvPr id="27" name="Title 1"/>
          <p:cNvSpPr txBox="1">
            <a:spLocks/>
          </p:cNvSpPr>
          <p:nvPr/>
        </p:nvSpPr>
        <p:spPr bwMode="auto">
          <a:xfrm>
            <a:off x="660400" y="574675"/>
            <a:ext cx="59182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defTabSz="914400" fontAlgn="auto">
              <a:lnSpc>
                <a:spcPct val="90000"/>
              </a:lnSpc>
              <a:spcBef>
                <a:spcPts val="0"/>
              </a:spcBef>
              <a:spcAft>
                <a:spcPts val="0"/>
              </a:spcAft>
            </a:pPr>
            <a:r>
              <a:rPr lang="en-US" sz="4400" b="1" dirty="0" smtClean="0">
                <a:solidFill>
                  <a:schemeClr val="bg1"/>
                </a:solidFill>
              </a:rPr>
              <a:t>Inventory Management (II)</a:t>
            </a:r>
            <a:endParaRPr lang="en-US" sz="4400" b="1" dirty="0">
              <a:solidFill>
                <a:schemeClr val="bg1"/>
              </a:solidFill>
            </a:endParaRPr>
          </a:p>
        </p:txBody>
      </p:sp>
      <p:sp>
        <p:nvSpPr>
          <p:cNvPr id="28" name="TextBox 27"/>
          <p:cNvSpPr txBox="1"/>
          <p:nvPr/>
        </p:nvSpPr>
        <p:spPr>
          <a:xfrm>
            <a:off x="6819900" y="874713"/>
            <a:ext cx="1736373" cy="2000548"/>
          </a:xfrm>
          <a:prstGeom prst="rect">
            <a:avLst/>
          </a:prstGeom>
          <a:noFill/>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400" b="0" i="0" u="none" strike="noStrike" kern="0" cap="none" spc="-1000" normalizeH="0" baseline="0" noProof="0" dirty="0" smtClean="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12</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824413" y="3521045"/>
            <a:ext cx="2595933" cy="461665"/>
          </a:xfrm>
          <a:prstGeom prst="rect">
            <a:avLst/>
          </a:prstGeom>
          <a:noFill/>
        </p:spPr>
        <p:txBody>
          <a:bodyPr wrap="none" rtlCol="0">
            <a:spAutoFit/>
          </a:bodyPr>
          <a:lstStyle/>
          <a:p>
            <a:r>
              <a:rPr lang="en-US" sz="2400" b="1" dirty="0" smtClean="0"/>
              <a:t>Ordering new </a:t>
            </a:r>
            <a:r>
              <a:rPr lang="en-US" sz="2400" b="1" i="1" dirty="0" smtClean="0">
                <a:latin typeface="Times New Roman"/>
                <a:cs typeface="Times New Roman"/>
              </a:rPr>
              <a:t>Q</a:t>
            </a:r>
            <a:r>
              <a:rPr lang="en-US" sz="2400" b="1" dirty="0" smtClean="0"/>
              <a:t>*</a:t>
            </a:r>
            <a:endParaRPr lang="en-US" sz="2400" b="1" dirty="0"/>
          </a:p>
        </p:txBody>
      </p:sp>
      <p:graphicFrame>
        <p:nvGraphicFramePr>
          <p:cNvPr id="12" name="Object 134"/>
          <p:cNvGraphicFramePr>
            <a:graphicFrameLocks noChangeAspect="1"/>
          </p:cNvGraphicFramePr>
          <p:nvPr>
            <p:extLst>
              <p:ext uri="{D42A27DB-BD31-4B8C-83A1-F6EECF244321}">
                <p14:modId xmlns:p14="http://schemas.microsoft.com/office/powerpoint/2010/main" val="1281750647"/>
              </p:ext>
            </p:extLst>
          </p:nvPr>
        </p:nvGraphicFramePr>
        <p:xfrm>
          <a:off x="974725" y="4064000"/>
          <a:ext cx="3327400" cy="2057400"/>
        </p:xfrm>
        <a:graphic>
          <a:graphicData uri="http://schemas.openxmlformats.org/presentationml/2006/ole">
            <mc:AlternateContent xmlns:mc="http://schemas.openxmlformats.org/markup-compatibility/2006">
              <mc:Choice xmlns:v="urn:schemas-microsoft-com:vml" Requires="v">
                <p:oleObj spid="_x0000_s525525" name="Equation" r:id="rId4" imgW="3318840" imgH="2047680" progId="Equation.3">
                  <p:embed/>
                </p:oleObj>
              </mc:Choice>
              <mc:Fallback>
                <p:oleObj name="Equation" r:id="rId4" imgW="3318840" imgH="2047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4064000"/>
                        <a:ext cx="332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35"/>
          <p:cNvGraphicFramePr>
            <a:graphicFrameLocks noChangeAspect="1"/>
          </p:cNvGraphicFramePr>
          <p:nvPr>
            <p:extLst>
              <p:ext uri="{D42A27DB-BD31-4B8C-83A1-F6EECF244321}">
                <p14:modId xmlns:p14="http://schemas.microsoft.com/office/powerpoint/2010/main" val="2707530774"/>
              </p:ext>
            </p:extLst>
          </p:nvPr>
        </p:nvGraphicFramePr>
        <p:xfrm>
          <a:off x="4767263" y="4483100"/>
          <a:ext cx="3644900" cy="1638300"/>
        </p:xfrm>
        <a:graphic>
          <a:graphicData uri="http://schemas.openxmlformats.org/presentationml/2006/ole">
            <mc:AlternateContent xmlns:mc="http://schemas.openxmlformats.org/markup-compatibility/2006">
              <mc:Choice xmlns:v="urn:schemas-microsoft-com:vml" Requires="v">
                <p:oleObj spid="_x0000_s525526" name="Equation" r:id="rId6" imgW="3629520" imgH="1627200" progId="Equation.3">
                  <p:embed/>
                </p:oleObj>
              </mc:Choice>
              <mc:Fallback>
                <p:oleObj name="Equation" r:id="rId6" imgW="3629520" imgH="162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7263" y="4483100"/>
                        <a:ext cx="36449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927881" y="3521045"/>
            <a:ext cx="2458876" cy="461665"/>
          </a:xfrm>
          <a:prstGeom prst="rect">
            <a:avLst/>
          </a:prstGeom>
          <a:noFill/>
        </p:spPr>
        <p:txBody>
          <a:bodyPr wrap="none" rtlCol="0">
            <a:spAutoFit/>
          </a:bodyPr>
          <a:lstStyle/>
          <a:p>
            <a:r>
              <a:rPr lang="en-US" sz="2400" b="1" dirty="0" smtClean="0"/>
              <a:t>Ordering old </a:t>
            </a:r>
            <a:r>
              <a:rPr lang="en-US" sz="2400" b="1" i="1" dirty="0" smtClean="0">
                <a:latin typeface="Times New Roman"/>
                <a:cs typeface="Times New Roman"/>
              </a:rPr>
              <a:t>Q</a:t>
            </a:r>
            <a:r>
              <a:rPr lang="en-US" sz="2400" b="1" dirty="0" smtClean="0"/>
              <a:t>*</a:t>
            </a:r>
            <a:endParaRPr lang="en-US" sz="2400" b="1" dirty="0"/>
          </a:p>
        </p:txBody>
      </p:sp>
      <p:sp>
        <p:nvSpPr>
          <p:cNvPr id="11" name="TextBox 10"/>
          <p:cNvSpPr txBox="1"/>
          <p:nvPr/>
        </p:nvSpPr>
        <p:spPr>
          <a:xfrm>
            <a:off x="5321300" y="2573992"/>
            <a:ext cx="3225800" cy="461665"/>
          </a:xfrm>
          <a:prstGeom prst="rect">
            <a:avLst/>
          </a:prstGeom>
          <a:noFill/>
        </p:spPr>
        <p:txBody>
          <a:bodyPr wrap="square" rtlCol="0">
            <a:spAutoFit/>
          </a:bodyPr>
          <a:lstStyle/>
          <a:p>
            <a:r>
              <a:rPr lang="en-US" sz="2400" i="1" dirty="0">
                <a:solidFill>
                  <a:srgbClr val="000000"/>
                </a:solidFill>
                <a:latin typeface="Times New Roman"/>
                <a:cs typeface="Times New Roman"/>
              </a:rPr>
              <a:t>Q</a:t>
            </a:r>
            <a:r>
              <a:rPr lang="en-US" sz="2400" dirty="0">
                <a:solidFill>
                  <a:srgbClr val="000000"/>
                </a:solidFill>
              </a:rPr>
              <a:t>*</a:t>
            </a:r>
            <a:r>
              <a:rPr lang="en-US" sz="2400" baseline="-25000" dirty="0">
                <a:solidFill>
                  <a:srgbClr val="000000"/>
                </a:solidFill>
              </a:rPr>
              <a:t>1,500</a:t>
            </a:r>
            <a:r>
              <a:rPr lang="en-US" sz="2400" dirty="0">
                <a:solidFill>
                  <a:srgbClr val="000000"/>
                </a:solidFill>
              </a:rPr>
              <a:t>	= 244.9 </a:t>
            </a:r>
            <a:r>
              <a:rPr lang="en-US" sz="2400" dirty="0" smtClean="0">
                <a:solidFill>
                  <a:srgbClr val="000000"/>
                </a:solidFill>
              </a:rPr>
              <a:t>units</a:t>
            </a:r>
            <a:endParaRPr lang="en-US" dirty="0"/>
          </a:p>
        </p:txBody>
      </p:sp>
      <p:sp>
        <p:nvSpPr>
          <p:cNvPr id="10376" name="Rectangle 2"/>
          <p:cNvSpPr>
            <a:spLocks noGrp="1" noChangeArrowheads="1"/>
          </p:cNvSpPr>
          <p:nvPr>
            <p:ph type="title"/>
          </p:nvPr>
        </p:nvSpPr>
        <p:spPr>
          <a:xfrm>
            <a:off x="685800" y="520700"/>
            <a:ext cx="7772400" cy="863600"/>
          </a:xfrm>
        </p:spPr>
        <p:txBody>
          <a:bodyPr/>
          <a:lstStyle/>
          <a:p>
            <a:r>
              <a:rPr lang="en-US" sz="4000" dirty="0">
                <a:latin typeface="Arial" charset="0"/>
                <a:cs typeface="Arial" charset="0"/>
              </a:rPr>
              <a:t>An EOQ Example</a:t>
            </a:r>
          </a:p>
        </p:txBody>
      </p:sp>
      <p:sp>
        <p:nvSpPr>
          <p:cNvPr id="90115" name="Rectangle 3"/>
          <p:cNvSpPr>
            <a:spLocks noChangeArrowheads="1"/>
          </p:cNvSpPr>
          <p:nvPr/>
        </p:nvSpPr>
        <p:spPr bwMode="auto">
          <a:xfrm>
            <a:off x="1136650" y="1485900"/>
            <a:ext cx="71612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381000" algn="r"/>
                <a:tab pos="571500" algn="l"/>
                <a:tab pos="4381500" algn="r"/>
                <a:tab pos="4572000" algn="l"/>
              </a:tabLst>
            </a:pPr>
            <a:r>
              <a:rPr lang="en-US" sz="2400" dirty="0"/>
              <a:t>Determine optimal number of needles to order</a:t>
            </a:r>
          </a:p>
          <a:p>
            <a:pPr>
              <a:tabLst>
                <a:tab pos="381000" algn="r"/>
                <a:tab pos="571500" algn="l"/>
                <a:tab pos="4927600" algn="r"/>
                <a:tab pos="5118100" algn="l"/>
              </a:tabLst>
            </a:pPr>
            <a:r>
              <a:rPr lang="en-US" sz="2400" i="1" dirty="0">
                <a:latin typeface="Times New Roman" charset="0"/>
                <a:cs typeface="Times New Roman" charset="0"/>
              </a:rPr>
              <a:t>D</a:t>
            </a:r>
            <a:r>
              <a:rPr lang="en-US" sz="2400" dirty="0"/>
              <a:t> = 1,000 units	</a:t>
            </a:r>
            <a:r>
              <a:rPr lang="en-US" sz="2400" i="1" dirty="0">
                <a:latin typeface="Times New Roman" charset="0"/>
                <a:cs typeface="Times New Roman" charset="0"/>
              </a:rPr>
              <a:t>Q</a:t>
            </a:r>
            <a:r>
              <a:rPr lang="en-US" sz="2400" dirty="0"/>
              <a:t>*</a:t>
            </a:r>
            <a:r>
              <a:rPr lang="en-US" sz="2400" baseline="-25000" dirty="0"/>
              <a:t>1,000</a:t>
            </a:r>
            <a:r>
              <a:rPr lang="en-US" sz="2400" dirty="0"/>
              <a:t>	= 200 units</a:t>
            </a:r>
          </a:p>
          <a:p>
            <a:pPr>
              <a:tabLst>
                <a:tab pos="381000" algn="r"/>
                <a:tab pos="571500" algn="l"/>
                <a:tab pos="4927600" algn="r"/>
                <a:tab pos="5118100" algn="l"/>
              </a:tabLst>
            </a:pPr>
            <a:r>
              <a:rPr lang="en-US" sz="2400" i="1" dirty="0">
                <a:latin typeface="Times New Roman" charset="0"/>
                <a:cs typeface="Times New Roman" charset="0"/>
              </a:rPr>
              <a:t>S</a:t>
            </a:r>
            <a:r>
              <a:rPr lang="en-US" sz="2400" dirty="0"/>
              <a:t> = $10 per order	</a:t>
            </a:r>
            <a:r>
              <a:rPr lang="en-US" sz="2400" i="1" dirty="0">
                <a:latin typeface="Times New Roman" charset="0"/>
                <a:cs typeface="Times New Roman" charset="0"/>
              </a:rPr>
              <a:t>T</a:t>
            </a:r>
            <a:r>
              <a:rPr lang="en-US" sz="2400" dirty="0"/>
              <a:t>	= 50 days</a:t>
            </a:r>
          </a:p>
          <a:p>
            <a:pPr>
              <a:tabLst>
                <a:tab pos="381000" algn="r"/>
                <a:tab pos="571500" algn="l"/>
                <a:tab pos="4927600" algn="r"/>
                <a:tab pos="5118100" algn="l"/>
              </a:tabLst>
            </a:pPr>
            <a:r>
              <a:rPr lang="en-US" sz="2400" dirty="0"/>
              <a:t>	</a:t>
            </a:r>
            <a:r>
              <a:rPr lang="en-US" sz="2400" i="1" dirty="0">
                <a:latin typeface="Times New Roman" charset="0"/>
                <a:cs typeface="Times New Roman" charset="0"/>
              </a:rPr>
              <a:t>H</a:t>
            </a:r>
            <a:r>
              <a:rPr lang="en-US" sz="2400" dirty="0"/>
              <a:t> = $.50 per unit per year</a:t>
            </a:r>
          </a:p>
          <a:p>
            <a:pPr>
              <a:tabLst>
                <a:tab pos="381000" algn="r"/>
                <a:tab pos="571500" algn="l"/>
                <a:tab pos="4927600" algn="r"/>
                <a:tab pos="5118100" algn="l"/>
              </a:tabLst>
            </a:pPr>
            <a:r>
              <a:rPr lang="en-US" sz="2400" i="1" dirty="0">
                <a:latin typeface="Times New Roman" charset="0"/>
                <a:cs typeface="Times New Roman" charset="0"/>
              </a:rPr>
              <a:t>N</a:t>
            </a:r>
            <a:r>
              <a:rPr lang="en-US" sz="2400" dirty="0"/>
              <a:t>	= 5 orders/year	</a:t>
            </a:r>
          </a:p>
        </p:txBody>
      </p:sp>
      <p:grpSp>
        <p:nvGrpSpPr>
          <p:cNvPr id="6" name="Group 20"/>
          <p:cNvGrpSpPr>
            <a:grpSpLocks/>
          </p:cNvGrpSpPr>
          <p:nvPr/>
        </p:nvGrpSpPr>
        <p:grpSpPr bwMode="auto">
          <a:xfrm>
            <a:off x="1714500" y="1855788"/>
            <a:ext cx="3313113" cy="461962"/>
            <a:chOff x="1128" y="1321"/>
            <a:chExt cx="2087" cy="291"/>
          </a:xfrm>
        </p:grpSpPr>
        <p:sp>
          <p:nvSpPr>
            <p:cNvPr id="10380" name="Line 21"/>
            <p:cNvSpPr>
              <a:spLocks noChangeShapeType="1"/>
            </p:cNvSpPr>
            <p:nvPr/>
          </p:nvSpPr>
          <p:spPr bwMode="auto">
            <a:xfrm>
              <a:off x="1128" y="1408"/>
              <a:ext cx="1048" cy="128"/>
            </a:xfrm>
            <a:prstGeom prst="line">
              <a:avLst/>
            </a:prstGeom>
            <a:noFill/>
            <a:ln w="57150">
              <a:solidFill>
                <a:srgbClr val="BF092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381" name="Rectangle 22"/>
            <p:cNvSpPr>
              <a:spLocks noChangeArrowheads="1"/>
            </p:cNvSpPr>
            <p:nvPr/>
          </p:nvSpPr>
          <p:spPr bwMode="auto">
            <a:xfrm>
              <a:off x="2150" y="1321"/>
              <a:ext cx="10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1,500 units</a:t>
              </a:r>
            </a:p>
          </p:txBody>
        </p:sp>
      </p:grpSp>
      <p:sp>
        <p:nvSpPr>
          <p:cNvPr id="10" name="Rectangle 23"/>
          <p:cNvSpPr>
            <a:spLocks noChangeArrowheads="1"/>
          </p:cNvSpPr>
          <p:nvPr/>
        </p:nvSpPr>
        <p:spPr bwMode="auto">
          <a:xfrm>
            <a:off x="5256213" y="1614488"/>
            <a:ext cx="3422650" cy="2359025"/>
          </a:xfrm>
          <a:prstGeom prst="rect">
            <a:avLst/>
          </a:prstGeom>
          <a:solidFill>
            <a:srgbClr val="BDD6AE"/>
          </a:solidFill>
          <a:ln w="9525">
            <a:solidFill>
              <a:schemeClr val="tx1"/>
            </a:solidFill>
            <a:miter lim="800000"/>
            <a:headEnd/>
            <a:tailEnd/>
          </a:ln>
        </p:spPr>
        <p:txBody>
          <a:bodyPr lIns="360000" tIns="342000" rIns="360000" bIns="342000">
            <a:spAutoFit/>
          </a:bodyPr>
          <a:lstStyle/>
          <a:p>
            <a:pPr algn="ctr">
              <a:lnSpc>
                <a:spcPct val="90000"/>
              </a:lnSpc>
            </a:pPr>
            <a:r>
              <a:rPr lang="en-US" sz="2400" dirty="0"/>
              <a:t>Only 2% less than the total cost of $125 when the order quantity was 200</a:t>
            </a:r>
          </a:p>
        </p:txBody>
      </p:sp>
    </p:spTree>
    <p:extLst>
      <p:ext uri="{BB962C8B-B14F-4D97-AF65-F5344CB8AC3E}">
        <p14:creationId xmlns:p14="http://schemas.microsoft.com/office/powerpoint/2010/main" val="1752625617"/>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457200" y="64776"/>
            <a:ext cx="8229600" cy="1143000"/>
          </a:xfrm>
        </p:spPr>
        <p:txBody>
          <a:bodyPr/>
          <a:lstStyle/>
          <a:p>
            <a:r>
              <a:rPr lang="en-US" dirty="0">
                <a:latin typeface="Arial" charset="0"/>
                <a:cs typeface="Arial" charset="0"/>
              </a:rPr>
              <a:t>Quantity Discount Models</a:t>
            </a:r>
          </a:p>
        </p:txBody>
      </p:sp>
      <p:sp>
        <p:nvSpPr>
          <p:cNvPr id="121858" name="Content Placeholder 1"/>
          <p:cNvSpPr>
            <a:spLocks noGrp="1"/>
          </p:cNvSpPr>
          <p:nvPr>
            <p:ph idx="1"/>
          </p:nvPr>
        </p:nvSpPr>
        <p:spPr>
          <a:xfrm>
            <a:off x="457200" y="936885"/>
            <a:ext cx="8229600" cy="2350957"/>
          </a:xfrm>
        </p:spPr>
        <p:txBody>
          <a:bodyPr/>
          <a:lstStyle/>
          <a:p>
            <a:pPr>
              <a:buFont typeface="Arial Unicode MS" charset="0"/>
              <a:buChar char="▶"/>
            </a:pPr>
            <a:r>
              <a:rPr lang="en-US" sz="2000" dirty="0">
                <a:latin typeface="Arial" charset="0"/>
                <a:cs typeface="Arial" charset="0"/>
              </a:rPr>
              <a:t>Reduced prices are often available when larger quantities are purchased</a:t>
            </a:r>
          </a:p>
          <a:p>
            <a:pPr>
              <a:buFont typeface="Arial Unicode MS" charset="0"/>
              <a:buChar char="▶"/>
            </a:pPr>
            <a:r>
              <a:rPr lang="en-US" sz="2000" dirty="0">
                <a:latin typeface="Arial" charset="0"/>
                <a:cs typeface="Arial" charset="0"/>
              </a:rPr>
              <a:t>Trade-off is between reduced </a:t>
            </a:r>
            <a:r>
              <a:rPr lang="en-US" sz="2000" dirty="0" smtClean="0">
                <a:latin typeface="Arial" charset="0"/>
                <a:cs typeface="Arial" charset="0"/>
              </a:rPr>
              <a:t>purchasing (product) </a:t>
            </a:r>
            <a:r>
              <a:rPr lang="en-US" sz="2000" dirty="0">
                <a:latin typeface="Arial" charset="0"/>
                <a:cs typeface="Arial" charset="0"/>
              </a:rPr>
              <a:t>cost and increased holding </a:t>
            </a:r>
            <a:r>
              <a:rPr lang="en-US" sz="2000" dirty="0" smtClean="0">
                <a:latin typeface="Arial" charset="0"/>
                <a:cs typeface="Arial" charset="0"/>
              </a:rPr>
              <a:t>cost</a:t>
            </a:r>
          </a:p>
          <a:p>
            <a:pPr marL="0" indent="0" algn="just">
              <a:buNone/>
            </a:pPr>
            <a:r>
              <a:rPr lang="en-US" sz="2000" b="1" dirty="0" smtClean="0"/>
              <a:t>Example:</a:t>
            </a:r>
            <a:r>
              <a:rPr lang="en-US" sz="2000" dirty="0" smtClean="0"/>
              <a:t> Chris </a:t>
            </a:r>
            <a:r>
              <a:rPr lang="en-US" sz="2000" dirty="0" err="1"/>
              <a:t>Beehner</a:t>
            </a:r>
            <a:r>
              <a:rPr lang="en-US" sz="2000" dirty="0"/>
              <a:t> Electronics stocks toy remote control flying drones. Recently, the store has </a:t>
            </a:r>
            <a:r>
              <a:rPr lang="en-US" sz="2000" dirty="0" smtClean="0"/>
              <a:t>been offered </a:t>
            </a:r>
            <a:r>
              <a:rPr lang="en-US" sz="2000" dirty="0"/>
              <a:t>a quantity discount schedule for these drones. This quantity schedule was shown in Table 12.2 </a:t>
            </a:r>
            <a:r>
              <a:rPr lang="en-US" sz="2000" dirty="0" smtClean="0"/>
              <a:t>. Furthermore</a:t>
            </a:r>
            <a:r>
              <a:rPr lang="en-US" sz="2000" dirty="0"/>
              <a:t>, setup cost is $200 per order, annual demand is 5,200 units, and annual inventory </a:t>
            </a:r>
            <a:r>
              <a:rPr lang="en-US" sz="2000" dirty="0" smtClean="0"/>
              <a:t>carrying charge </a:t>
            </a:r>
            <a:r>
              <a:rPr lang="en-US" sz="2000" dirty="0"/>
              <a:t>as a percent of cost, </a:t>
            </a:r>
            <a:r>
              <a:rPr lang="en-US" sz="2000" i="1" dirty="0"/>
              <a:t>I </a:t>
            </a:r>
            <a:r>
              <a:rPr lang="en-US" sz="2000" dirty="0"/>
              <a:t>, is 28%. What order quantity will minimize the total inventory cost?</a:t>
            </a:r>
            <a:endParaRPr lang="en-US" sz="2000" dirty="0">
              <a:latin typeface="Arial" charset="0"/>
              <a:cs typeface="Arial" charset="0"/>
            </a:endParaRPr>
          </a:p>
        </p:txBody>
      </p:sp>
      <p:graphicFrame>
        <p:nvGraphicFramePr>
          <p:cNvPr id="17" name="Group 48"/>
          <p:cNvGraphicFramePr>
            <a:graphicFrameLocks noGrp="1"/>
          </p:cNvGraphicFramePr>
          <p:nvPr>
            <p:extLst>
              <p:ext uri="{D42A27DB-BD31-4B8C-83A1-F6EECF244321}">
                <p14:modId xmlns:p14="http://schemas.microsoft.com/office/powerpoint/2010/main" val="1532235204"/>
              </p:ext>
            </p:extLst>
          </p:nvPr>
        </p:nvGraphicFramePr>
        <p:xfrm>
          <a:off x="717550" y="4342150"/>
          <a:ext cx="7702550" cy="1960562"/>
        </p:xfrm>
        <a:graphic>
          <a:graphicData uri="http://schemas.openxmlformats.org/drawingml/2006/table">
            <a:tbl>
              <a:tblPr>
                <a:tableStyleId>{2D5ABB26-0587-4C30-8999-92F81FD0307C}</a:tableStyleId>
              </a:tblPr>
              <a:tblGrid>
                <a:gridCol w="1885950">
                  <a:extLst>
                    <a:ext uri="{9D8B030D-6E8A-4147-A177-3AD203B41FA5}">
                      <a16:colId xmlns="" xmlns:a16="http://schemas.microsoft.com/office/drawing/2014/main" val="20000"/>
                    </a:ext>
                  </a:extLst>
                </a:gridCol>
                <a:gridCol w="406400">
                  <a:extLst>
                    <a:ext uri="{9D8B030D-6E8A-4147-A177-3AD203B41FA5}">
                      <a16:colId xmlns="" xmlns:a16="http://schemas.microsoft.com/office/drawing/2014/main" val="20001"/>
                    </a:ext>
                  </a:extLst>
                </a:gridCol>
                <a:gridCol w="2844800">
                  <a:extLst>
                    <a:ext uri="{9D8B030D-6E8A-4147-A177-3AD203B41FA5}">
                      <a16:colId xmlns="" xmlns:a16="http://schemas.microsoft.com/office/drawing/2014/main" val="20002"/>
                    </a:ext>
                  </a:extLst>
                </a:gridCol>
                <a:gridCol w="2565400">
                  <a:extLst>
                    <a:ext uri="{9D8B030D-6E8A-4147-A177-3AD203B41FA5}">
                      <a16:colId xmlns="" xmlns:a16="http://schemas.microsoft.com/office/drawing/2014/main" val="20003"/>
                    </a:ext>
                  </a:extLst>
                </a:gridCol>
              </a:tblGrid>
              <a:tr h="33846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0" i="0" u="none" strike="noStrike" cap="none" normalizeH="0" baseline="0" dirty="0" smtClean="0">
                          <a:ln>
                            <a:noFill/>
                          </a:ln>
                          <a:solidFill>
                            <a:srgbClr val="FFFFFF"/>
                          </a:solidFill>
                          <a:effectLst/>
                          <a:latin typeface="Arial"/>
                          <a:ea typeface="ＭＳ Ｐゴシック" charset="0"/>
                          <a:cs typeface="Arial"/>
                        </a:rPr>
                        <a:t>TABLE 12.2</a:t>
                      </a:r>
                      <a:endParaRPr kumimoji="0" lang="en-US" sz="1800" b="0" i="0" u="none" strike="noStrike" cap="none" normalizeH="0" baseline="0" dirty="0">
                        <a:ln>
                          <a:noFill/>
                        </a:ln>
                        <a:solidFill>
                          <a:srgbClr val="FFFFFF"/>
                        </a:solidFill>
                        <a:effectLst/>
                        <a:latin typeface="Arial"/>
                        <a:ea typeface="ＭＳ Ｐゴシック" charset="0"/>
                        <a:cs typeface="Arial"/>
                      </a:endParaRPr>
                    </a:p>
                  </a:txBody>
                  <a:tcPr marT="45738" marB="45738"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tx1"/>
                    </a:solidFill>
                  </a:tcPr>
                </a:tc>
                <a:tc gridSpan="3">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lang="en-US" sz="1800" b="1" kern="1200" dirty="0" smtClean="0">
                          <a:solidFill>
                            <a:schemeClr val="tx1"/>
                          </a:solidFill>
                          <a:effectLst/>
                          <a:latin typeface="Arial"/>
                          <a:ea typeface="+mn-ea"/>
                          <a:cs typeface="Arial"/>
                        </a:rPr>
                        <a:t>A Quantity Discount Schedule </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38" marB="45738"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0"/>
                  </a:ext>
                </a:extLst>
              </a:tr>
              <a:tr h="585444">
                <a:tc gridSpan="2">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smtClean="0">
                          <a:ln>
                            <a:noFill/>
                          </a:ln>
                          <a:solidFill>
                            <a:srgbClr val="FFFFFF"/>
                          </a:solidFill>
                          <a:effectLst/>
                          <a:latin typeface="Arial"/>
                          <a:cs typeface="Arial"/>
                        </a:rPr>
                        <a:t>PRICE RANGE</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38" marB="45738"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smtClean="0">
                          <a:ln>
                            <a:noFill/>
                          </a:ln>
                          <a:solidFill>
                            <a:srgbClr val="FFFFFF"/>
                          </a:solidFill>
                          <a:effectLst/>
                          <a:latin typeface="Arial"/>
                          <a:cs typeface="Arial"/>
                        </a:rPr>
                        <a:t>QUANTITY ORDERED</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38" marB="45738"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smtClean="0">
                          <a:ln>
                            <a:noFill/>
                          </a:ln>
                          <a:solidFill>
                            <a:srgbClr val="FFFFFF"/>
                          </a:solidFill>
                          <a:effectLst/>
                          <a:latin typeface="Arial"/>
                          <a:cs typeface="Arial"/>
                        </a:rPr>
                        <a:t>PRICE PER UNIT </a:t>
                      </a:r>
                      <a:r>
                        <a:rPr kumimoji="0" lang="en-US" sz="1800" b="1" i="1" u="none" strike="noStrike" cap="none" normalizeH="0" baseline="0" dirty="0" smtClean="0">
                          <a:ln>
                            <a:noFill/>
                          </a:ln>
                          <a:solidFill>
                            <a:srgbClr val="FFFFFF"/>
                          </a:solidFill>
                          <a:effectLst/>
                          <a:latin typeface="Arial"/>
                          <a:cs typeface="Arial"/>
                        </a:rPr>
                        <a:t>P</a:t>
                      </a:r>
                      <a:endParaRPr kumimoji="0" lang="en-US" sz="1800" b="1" i="1" u="none" strike="noStrike" cap="none" normalizeH="0" baseline="0" dirty="0">
                        <a:ln>
                          <a:noFill/>
                        </a:ln>
                        <a:solidFill>
                          <a:srgbClr val="FFFFFF"/>
                        </a:solidFill>
                        <a:effectLst/>
                        <a:latin typeface="Arial"/>
                        <a:ea typeface="ＭＳ Ｐゴシック" charset="0"/>
                        <a:cs typeface="Arial"/>
                      </a:endParaRPr>
                    </a:p>
                  </a:txBody>
                  <a:tcPr marT="45738" marB="45738"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1"/>
                  </a:ext>
                </a:extLst>
              </a:tr>
              <a:tr h="338460">
                <a:tc gridSpan="2">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smtClean="0">
                          <a:ln>
                            <a:noFill/>
                          </a:ln>
                          <a:effectLst/>
                          <a:latin typeface="Arial"/>
                          <a:cs typeface="Arial"/>
                        </a:rPr>
                        <a:t>Initial price</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38" marB="45738"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0 to </a:t>
                      </a:r>
                      <a:r>
                        <a:rPr kumimoji="0" lang="en-US" sz="1800" u="none" strike="noStrike" cap="none" normalizeH="0" baseline="0" dirty="0" smtClean="0">
                          <a:ln>
                            <a:noFill/>
                          </a:ln>
                          <a:effectLst/>
                          <a:latin typeface="Arial"/>
                          <a:cs typeface="Arial"/>
                        </a:rPr>
                        <a:t>119</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38" marB="45738"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79500" algn="l"/>
                          <a:tab pos="1524000" algn="r"/>
                        </a:tabLst>
                      </a:pPr>
                      <a:r>
                        <a:rPr kumimoji="0" lang="en-US" sz="1800" b="0" i="0" u="none" strike="noStrike" cap="none" normalizeH="0" baseline="0" dirty="0" smtClean="0">
                          <a:ln>
                            <a:noFill/>
                          </a:ln>
                          <a:solidFill>
                            <a:schemeClr val="tx1"/>
                          </a:solidFill>
                          <a:effectLst/>
                          <a:latin typeface="Arial"/>
                          <a:ea typeface="+mn-ea"/>
                          <a:cs typeface="Arial"/>
                        </a:rPr>
                        <a:t>	$	100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38" marB="45738"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2"/>
                  </a:ext>
                </a:extLst>
              </a:tr>
              <a:tr h="338460">
                <a:tc gridSpan="2">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0" i="0" u="none" strike="noStrike" cap="none" normalizeH="0" baseline="0" dirty="0" smtClean="0">
                          <a:ln>
                            <a:noFill/>
                          </a:ln>
                          <a:solidFill>
                            <a:schemeClr val="tx1"/>
                          </a:solidFill>
                          <a:effectLst/>
                          <a:latin typeface="Arial"/>
                          <a:ea typeface="+mn-ea"/>
                          <a:cs typeface="Arial"/>
                        </a:rPr>
                        <a:t>Discount price 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38" marB="45738"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smtClean="0">
                          <a:ln>
                            <a:noFill/>
                          </a:ln>
                          <a:effectLst/>
                          <a:latin typeface="Arial"/>
                          <a:cs typeface="Arial"/>
                        </a:rPr>
                        <a:t>200 </a:t>
                      </a:r>
                      <a:r>
                        <a:rPr kumimoji="0" lang="en-US" sz="1800" u="none" strike="noStrike" cap="none" normalizeH="0" baseline="0" dirty="0">
                          <a:ln>
                            <a:noFill/>
                          </a:ln>
                          <a:effectLst/>
                          <a:latin typeface="Arial"/>
                          <a:cs typeface="Arial"/>
                        </a:rPr>
                        <a:t>to </a:t>
                      </a:r>
                      <a:r>
                        <a:rPr kumimoji="0" lang="en-US" sz="1800" u="none" strike="noStrike" cap="none" normalizeH="0" baseline="0" dirty="0" smtClean="0">
                          <a:ln>
                            <a:noFill/>
                          </a:ln>
                          <a:effectLst/>
                          <a:latin typeface="Arial"/>
                          <a:cs typeface="Arial"/>
                        </a:rPr>
                        <a:t>1,499</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38" marB="45738"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79500" algn="l"/>
                          <a:tab pos="1524000" algn="r"/>
                        </a:tabLst>
                      </a:pPr>
                      <a:r>
                        <a:rPr kumimoji="0" lang="en-US" sz="1800" u="none" strike="noStrike" cap="none" normalizeH="0" baseline="0" dirty="0" smtClean="0">
                          <a:ln>
                            <a:noFill/>
                          </a:ln>
                          <a:effectLst/>
                          <a:latin typeface="Arial"/>
                          <a:cs typeface="Arial"/>
                        </a:rPr>
                        <a:t>	$	98</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38" marB="45738"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3"/>
                  </a:ext>
                </a:extLst>
              </a:tr>
              <a:tr h="359738">
                <a:tc gridSpan="2">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0" i="0" u="none" strike="noStrike" cap="none" normalizeH="0" baseline="0" dirty="0" smtClean="0">
                          <a:ln>
                            <a:noFill/>
                          </a:ln>
                          <a:solidFill>
                            <a:schemeClr val="tx1"/>
                          </a:solidFill>
                          <a:effectLst/>
                          <a:latin typeface="Arial"/>
                          <a:ea typeface="+mn-ea"/>
                          <a:cs typeface="Arial"/>
                        </a:rPr>
                        <a:t>Discount price 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38" marB="45738"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smtClean="0">
                          <a:ln>
                            <a:noFill/>
                          </a:ln>
                          <a:effectLst/>
                          <a:latin typeface="Arial"/>
                          <a:cs typeface="Arial"/>
                        </a:rPr>
                        <a:t>1,500 </a:t>
                      </a:r>
                      <a:r>
                        <a:rPr kumimoji="0" lang="en-US" sz="1800" u="none" strike="noStrike" cap="none" normalizeH="0" baseline="0" dirty="0">
                          <a:ln>
                            <a:noFill/>
                          </a:ln>
                          <a:effectLst/>
                          <a:latin typeface="Arial"/>
                          <a:cs typeface="Arial"/>
                        </a:rPr>
                        <a:t>and over</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38" marB="45738"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79500" algn="l"/>
                          <a:tab pos="1524000" algn="r"/>
                        </a:tabLst>
                      </a:pPr>
                      <a:r>
                        <a:rPr kumimoji="0" lang="en-US" sz="1800" u="none" strike="noStrike" cap="none" normalizeH="0" baseline="0" dirty="0" smtClean="0">
                          <a:ln>
                            <a:noFill/>
                          </a:ln>
                          <a:effectLst/>
                          <a:latin typeface="Arial"/>
                          <a:cs typeface="Arial"/>
                        </a:rPr>
                        <a:t>	$	96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38" marB="45738"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5522152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5" name="Rectangle 2"/>
          <p:cNvSpPr>
            <a:spLocks noGrp="1" noChangeArrowheads="1"/>
          </p:cNvSpPr>
          <p:nvPr>
            <p:ph type="title"/>
          </p:nvPr>
        </p:nvSpPr>
        <p:spPr/>
        <p:txBody>
          <a:bodyPr/>
          <a:lstStyle/>
          <a:p>
            <a:r>
              <a:rPr lang="en-US" dirty="0">
                <a:latin typeface="Arial" charset="0"/>
                <a:cs typeface="Arial" charset="0"/>
              </a:rPr>
              <a:t>Quantity Discount Models</a:t>
            </a:r>
          </a:p>
        </p:txBody>
      </p:sp>
      <p:graphicFrame>
        <p:nvGraphicFramePr>
          <p:cNvPr id="8" name="Object 103"/>
          <p:cNvGraphicFramePr>
            <a:graphicFrameLocks noChangeAspect="1"/>
          </p:cNvGraphicFramePr>
          <p:nvPr/>
        </p:nvGraphicFramePr>
        <p:xfrm>
          <a:off x="3778250" y="4419600"/>
          <a:ext cx="1333500" cy="749300"/>
        </p:xfrm>
        <a:graphic>
          <a:graphicData uri="http://schemas.openxmlformats.org/presentationml/2006/ole">
            <mc:AlternateContent xmlns:mc="http://schemas.openxmlformats.org/markup-compatibility/2006">
              <mc:Choice xmlns:v="urn:schemas-microsoft-com:vml" Requires="v">
                <p:oleObj spid="_x0000_s487716" name="Equation" r:id="rId3" imgW="1325520" imgH="740520" progId="Equation.3">
                  <p:embed/>
                </p:oleObj>
              </mc:Choice>
              <mc:Fallback>
                <p:oleObj name="Equation" r:id="rId3" imgW="1325520" imgH="740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0" y="4419600"/>
                        <a:ext cx="13335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4"/>
          <p:cNvSpPr>
            <a:spLocks noChangeArrowheads="1"/>
          </p:cNvSpPr>
          <p:nvPr/>
        </p:nvSpPr>
        <p:spPr bwMode="auto">
          <a:xfrm>
            <a:off x="923925" y="1595438"/>
            <a:ext cx="703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Total annual cost = Setup cost + Holding cost + Product cost</a:t>
            </a:r>
          </a:p>
        </p:txBody>
      </p:sp>
      <p:graphicFrame>
        <p:nvGraphicFramePr>
          <p:cNvPr id="10" name="Object 104"/>
          <p:cNvGraphicFramePr>
            <a:graphicFrameLocks noChangeAspect="1"/>
          </p:cNvGraphicFramePr>
          <p:nvPr>
            <p:extLst>
              <p:ext uri="{D42A27DB-BD31-4B8C-83A1-F6EECF244321}">
                <p14:modId xmlns:p14="http://schemas.microsoft.com/office/powerpoint/2010/main" val="1128981286"/>
              </p:ext>
            </p:extLst>
          </p:nvPr>
        </p:nvGraphicFramePr>
        <p:xfrm>
          <a:off x="3544888" y="2338388"/>
          <a:ext cx="2054225" cy="657225"/>
        </p:xfrm>
        <a:graphic>
          <a:graphicData uri="http://schemas.openxmlformats.org/presentationml/2006/ole">
            <mc:AlternateContent xmlns:mc="http://schemas.openxmlformats.org/markup-compatibility/2006">
              <mc:Choice xmlns:v="urn:schemas-microsoft-com:vml" Requires="v">
                <p:oleObj spid="_x0000_s487717" name="Equation" r:id="rId5" imgW="2044700" imgH="647700" progId="Equation.3">
                  <p:embed/>
                </p:oleObj>
              </mc:Choice>
              <mc:Fallback>
                <p:oleObj name="Equation" r:id="rId5" imgW="2044700" imgH="647700" progId="Equation.3">
                  <p:embed/>
                  <p:pic>
                    <p:nvPicPr>
                      <p:cNvPr id="0" name=""/>
                      <p:cNvPicPr>
                        <a:picLocks noChangeAspect="1" noChangeArrowheads="1"/>
                      </p:cNvPicPr>
                      <p:nvPr/>
                    </p:nvPicPr>
                    <p:blipFill>
                      <a:blip r:embed="rId6"/>
                      <a:srcRect/>
                      <a:stretch>
                        <a:fillRect/>
                      </a:stretch>
                    </p:blipFill>
                    <p:spPr bwMode="auto">
                      <a:xfrm>
                        <a:off x="3544888" y="2338388"/>
                        <a:ext cx="2054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a:spLocks noChangeArrowheads="1"/>
          </p:cNvSpPr>
          <p:nvPr/>
        </p:nvSpPr>
        <p:spPr bwMode="auto">
          <a:xfrm>
            <a:off x="774700" y="3213100"/>
            <a:ext cx="78691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990600" algn="r"/>
                <a:tab pos="1079500" algn="l"/>
                <a:tab pos="4305300" algn="r"/>
                <a:tab pos="4394200" algn="l"/>
              </a:tabLst>
              <a:defRPr>
                <a:solidFill>
                  <a:schemeClr val="tx1"/>
                </a:solidFill>
                <a:latin typeface="Arial" charset="0"/>
                <a:ea typeface="ＭＳ Ｐゴシック" charset="0"/>
                <a:cs typeface="Arial" charset="0"/>
              </a:defRPr>
            </a:lvl1pPr>
            <a:lvl2pPr marL="742950" indent="-285750">
              <a:tabLst>
                <a:tab pos="990600" algn="r"/>
                <a:tab pos="1079500" algn="l"/>
                <a:tab pos="4305300" algn="r"/>
                <a:tab pos="4394200" algn="l"/>
              </a:tabLst>
              <a:defRPr>
                <a:solidFill>
                  <a:schemeClr val="tx1"/>
                </a:solidFill>
                <a:latin typeface="Arial" charset="0"/>
                <a:ea typeface="Arial" charset="0"/>
                <a:cs typeface="Arial" charset="0"/>
              </a:defRPr>
            </a:lvl2pPr>
            <a:lvl3pPr marL="1143000" indent="-228600">
              <a:tabLst>
                <a:tab pos="990600" algn="r"/>
                <a:tab pos="1079500" algn="l"/>
                <a:tab pos="4305300" algn="r"/>
                <a:tab pos="4394200" algn="l"/>
              </a:tabLst>
              <a:defRPr>
                <a:solidFill>
                  <a:schemeClr val="tx1"/>
                </a:solidFill>
                <a:latin typeface="Arial" charset="0"/>
                <a:ea typeface="Arial" charset="0"/>
                <a:cs typeface="Arial" charset="0"/>
              </a:defRPr>
            </a:lvl3pPr>
            <a:lvl4pPr marL="1600200" indent="-228600">
              <a:tabLst>
                <a:tab pos="990600" algn="r"/>
                <a:tab pos="1079500" algn="l"/>
                <a:tab pos="4305300" algn="r"/>
                <a:tab pos="4394200" algn="l"/>
              </a:tabLst>
              <a:defRPr>
                <a:solidFill>
                  <a:schemeClr val="tx1"/>
                </a:solidFill>
                <a:latin typeface="Arial" charset="0"/>
                <a:ea typeface="Arial" charset="0"/>
                <a:cs typeface="Arial" charset="0"/>
              </a:defRPr>
            </a:lvl4pPr>
            <a:lvl5pPr marL="2057400" indent="-228600">
              <a:tabLst>
                <a:tab pos="990600" algn="r"/>
                <a:tab pos="1079500" algn="l"/>
                <a:tab pos="4305300" algn="r"/>
                <a:tab pos="4394200" algn="l"/>
              </a:tabLst>
              <a:defRPr>
                <a:solidFill>
                  <a:schemeClr val="tx1"/>
                </a:solidFill>
                <a:latin typeface="Arial" charset="0"/>
                <a:ea typeface="Arial" charset="0"/>
                <a:cs typeface="Arial" charset="0"/>
              </a:defRPr>
            </a:lvl5pPr>
            <a:lvl6pPr marL="2514600" indent="-228600" fontAlgn="base">
              <a:spcBef>
                <a:spcPct val="0"/>
              </a:spcBef>
              <a:spcAft>
                <a:spcPct val="0"/>
              </a:spcAft>
              <a:tabLst>
                <a:tab pos="990600" algn="r"/>
                <a:tab pos="1079500" algn="l"/>
                <a:tab pos="4305300" algn="r"/>
                <a:tab pos="4394200" algn="l"/>
              </a:tabLst>
              <a:defRPr>
                <a:solidFill>
                  <a:schemeClr val="tx1"/>
                </a:solidFill>
                <a:latin typeface="Arial" charset="0"/>
                <a:ea typeface="Arial" charset="0"/>
                <a:cs typeface="Arial" charset="0"/>
              </a:defRPr>
            </a:lvl6pPr>
            <a:lvl7pPr marL="2971800" indent="-228600" fontAlgn="base">
              <a:spcBef>
                <a:spcPct val="0"/>
              </a:spcBef>
              <a:spcAft>
                <a:spcPct val="0"/>
              </a:spcAft>
              <a:tabLst>
                <a:tab pos="990600" algn="r"/>
                <a:tab pos="1079500" algn="l"/>
                <a:tab pos="4305300" algn="r"/>
                <a:tab pos="4394200" algn="l"/>
              </a:tabLst>
              <a:defRPr>
                <a:solidFill>
                  <a:schemeClr val="tx1"/>
                </a:solidFill>
                <a:latin typeface="Arial" charset="0"/>
                <a:ea typeface="Arial" charset="0"/>
                <a:cs typeface="Arial" charset="0"/>
              </a:defRPr>
            </a:lvl7pPr>
            <a:lvl8pPr marL="3429000" indent="-228600" fontAlgn="base">
              <a:spcBef>
                <a:spcPct val="0"/>
              </a:spcBef>
              <a:spcAft>
                <a:spcPct val="0"/>
              </a:spcAft>
              <a:tabLst>
                <a:tab pos="990600" algn="r"/>
                <a:tab pos="1079500" algn="l"/>
                <a:tab pos="4305300" algn="r"/>
                <a:tab pos="4394200" algn="l"/>
              </a:tabLst>
              <a:defRPr>
                <a:solidFill>
                  <a:schemeClr val="tx1"/>
                </a:solidFill>
                <a:latin typeface="Arial" charset="0"/>
                <a:ea typeface="Arial" charset="0"/>
                <a:cs typeface="Arial" charset="0"/>
              </a:defRPr>
            </a:lvl8pPr>
            <a:lvl9pPr marL="3886200" indent="-228600" fontAlgn="base">
              <a:spcBef>
                <a:spcPct val="0"/>
              </a:spcBef>
              <a:spcAft>
                <a:spcPct val="0"/>
              </a:spcAft>
              <a:tabLst>
                <a:tab pos="990600" algn="r"/>
                <a:tab pos="1079500" algn="l"/>
                <a:tab pos="4305300" algn="r"/>
                <a:tab pos="4394200" algn="l"/>
              </a:tabLst>
              <a:defRPr>
                <a:solidFill>
                  <a:schemeClr val="tx1"/>
                </a:solidFill>
                <a:latin typeface="Arial" charset="0"/>
                <a:ea typeface="Arial" charset="0"/>
                <a:cs typeface="Arial" charset="0"/>
              </a:defRPr>
            </a:lvl9pPr>
          </a:lstStyle>
          <a:p>
            <a:r>
              <a:rPr lang="en-US" sz="1600" dirty="0"/>
              <a:t>where	</a:t>
            </a:r>
            <a:r>
              <a:rPr lang="en-US" sz="1600" i="1" dirty="0">
                <a:latin typeface="Times New Roman" charset="0"/>
                <a:cs typeface="Times New Roman" charset="0"/>
              </a:rPr>
              <a:t>Q</a:t>
            </a:r>
            <a:r>
              <a:rPr lang="en-US" sz="1600" dirty="0"/>
              <a:t>	= Quantity ordered	</a:t>
            </a:r>
            <a:r>
              <a:rPr lang="en-US" sz="1600" i="1" dirty="0">
                <a:latin typeface="Times New Roman" charset="0"/>
                <a:cs typeface="Times New Roman" charset="0"/>
              </a:rPr>
              <a:t>P</a:t>
            </a:r>
            <a:r>
              <a:rPr lang="en-US" sz="1600" dirty="0"/>
              <a:t>	= Price per unit</a:t>
            </a:r>
          </a:p>
          <a:p>
            <a:r>
              <a:rPr lang="en-US" sz="1600" dirty="0"/>
              <a:t>	</a:t>
            </a:r>
            <a:r>
              <a:rPr lang="en-US" sz="1600" i="1" dirty="0">
                <a:latin typeface="Times New Roman" charset="0"/>
                <a:cs typeface="Times New Roman" charset="0"/>
              </a:rPr>
              <a:t>D</a:t>
            </a:r>
            <a:r>
              <a:rPr lang="en-US" sz="1600" dirty="0"/>
              <a:t>	= Annual demand in units	</a:t>
            </a:r>
            <a:r>
              <a:rPr lang="en-US" sz="1600" i="1" dirty="0" smtClean="0">
                <a:latin typeface="Times New Roman" charset="0"/>
                <a:cs typeface="Times New Roman" charset="0"/>
              </a:rPr>
              <a:t>I </a:t>
            </a:r>
            <a:r>
              <a:rPr lang="en-US" sz="1600" dirty="0"/>
              <a:t>	= Holding cost per unit per year</a:t>
            </a:r>
          </a:p>
          <a:p>
            <a:pPr>
              <a:tabLst>
                <a:tab pos="990600" algn="r"/>
                <a:tab pos="1079500" algn="l"/>
                <a:tab pos="4305300" algn="r"/>
                <a:tab pos="4572000" algn="l"/>
              </a:tabLst>
            </a:pPr>
            <a:r>
              <a:rPr lang="en-US" sz="1600" dirty="0"/>
              <a:t>	</a:t>
            </a:r>
            <a:r>
              <a:rPr lang="en-US" sz="1600" i="1" dirty="0">
                <a:latin typeface="Times New Roman" charset="0"/>
                <a:cs typeface="Times New Roman" charset="0"/>
              </a:rPr>
              <a:t>S</a:t>
            </a:r>
            <a:r>
              <a:rPr lang="en-US" sz="1600" dirty="0"/>
              <a:t>	= Ordering or setup cost per </a:t>
            </a:r>
            <a:r>
              <a:rPr lang="en-US" sz="1600" dirty="0" smtClean="0"/>
              <a:t>order		expressed as a percent of price </a:t>
            </a:r>
            <a:r>
              <a:rPr lang="en-US" sz="1600" i="1" dirty="0" smtClean="0">
                <a:latin typeface="Times New Roman"/>
                <a:cs typeface="Times New Roman"/>
              </a:rPr>
              <a:t>P</a:t>
            </a:r>
            <a:endParaRPr lang="en-US" sz="1600" i="1" dirty="0">
              <a:latin typeface="Times New Roman"/>
              <a:cs typeface="Times New Roman"/>
            </a:endParaRPr>
          </a:p>
        </p:txBody>
      </p:sp>
      <p:sp>
        <p:nvSpPr>
          <p:cNvPr id="2" name="TextBox 1"/>
          <p:cNvSpPr txBox="1">
            <a:spLocks noChangeArrowheads="1"/>
          </p:cNvSpPr>
          <p:nvPr/>
        </p:nvSpPr>
        <p:spPr bwMode="auto">
          <a:xfrm>
            <a:off x="1676400" y="5499100"/>
            <a:ext cx="5549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dirty="0"/>
              <a:t>Because unit price varies, holding </a:t>
            </a:r>
            <a:r>
              <a:rPr lang="en-US" dirty="0" smtClean="0"/>
              <a:t>cost </a:t>
            </a:r>
            <a:r>
              <a:rPr lang="en-US" dirty="0"/>
              <a:t>is expressed as a percent (</a:t>
            </a:r>
            <a:r>
              <a:rPr lang="en-US" i="1" dirty="0">
                <a:latin typeface="Times New Roman" charset="0"/>
                <a:cs typeface="Times New Roman" charset="0"/>
              </a:rPr>
              <a:t>I</a:t>
            </a:r>
            <a:r>
              <a:rPr lang="en-US" dirty="0"/>
              <a:t>) of unit price (</a:t>
            </a:r>
            <a:r>
              <a:rPr lang="en-US" i="1" dirty="0">
                <a:latin typeface="Times New Roman" charset="0"/>
                <a:cs typeface="Times New Roman" charset="0"/>
              </a:rPr>
              <a:t>P</a:t>
            </a:r>
            <a:r>
              <a:rPr lang="en-US" dirty="0"/>
              <a:t>) </a:t>
            </a:r>
          </a:p>
        </p:txBody>
      </p:sp>
    </p:spTree>
    <p:extLst>
      <p:ext uri="{BB962C8B-B14F-4D97-AF65-F5344CB8AC3E}">
        <p14:creationId xmlns:p14="http://schemas.microsoft.com/office/powerpoint/2010/main" val="224362345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1000"/>
                                        <p:tgtEl>
                                          <p:spTgt spid="10"/>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1000"/>
                                        <p:tgtEl>
                                          <p:spTgt spid="11"/>
                                        </p:tgtEl>
                                      </p:cBhvr>
                                    </p:animEffect>
                                  </p:childTnLst>
                                </p:cTn>
                              </p:par>
                            </p:childTnLst>
                          </p:cTn>
                        </p:par>
                        <p:par>
                          <p:cTn id="16" fill="hold" nodeType="afterGroup">
                            <p:stCondLst>
                              <p:cond delay="6000"/>
                            </p:stCondLst>
                            <p:childTnLst>
                              <p:par>
                                <p:cTn id="17" presetID="18" presetClass="entr" presetSubtype="6"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1000"/>
                                        <p:tgtEl>
                                          <p:spTgt spid="8"/>
                                        </p:tgtEl>
                                      </p:cBhvr>
                                    </p:animEffect>
                                  </p:childTnLst>
                                </p:cTn>
                              </p:par>
                            </p:childTnLst>
                          </p:cTn>
                        </p:par>
                        <p:par>
                          <p:cTn id="20" fill="hold" nodeType="afterGroup">
                            <p:stCondLst>
                              <p:cond delay="8000"/>
                            </p:stCondLst>
                            <p:childTnLst>
                              <p:par>
                                <p:cTn id="21" presetID="18" presetClass="entr" presetSubtype="6" fill="hold" grpId="0" nodeType="afterEffect">
                                  <p:stCondLst>
                                    <p:cond delay="1000"/>
                                  </p:stCondLst>
                                  <p:childTnLst>
                                    <p:set>
                                      <p:cBhvr>
                                        <p:cTn id="22" dur="1" fill="hold">
                                          <p:stCondLst>
                                            <p:cond delay="0"/>
                                          </p:stCondLst>
                                        </p:cTn>
                                        <p:tgtEl>
                                          <p:spTgt spid="2"/>
                                        </p:tgtEl>
                                        <p:attrNameLst>
                                          <p:attrName>style.visibility</p:attrName>
                                        </p:attrNameLst>
                                      </p:cBhvr>
                                      <p:to>
                                        <p:strVal val="visible"/>
                                      </p:to>
                                    </p:set>
                                    <p:animEffect transition="in" filter="strips(downRight)">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r>
              <a:rPr lang="en-US" dirty="0">
                <a:latin typeface="Arial" charset="0"/>
                <a:cs typeface="Arial" charset="0"/>
              </a:rPr>
              <a:t>Quantity Discount Models</a:t>
            </a:r>
          </a:p>
        </p:txBody>
      </p:sp>
      <p:sp>
        <p:nvSpPr>
          <p:cNvPr id="124930" name="Content Placeholder 1"/>
          <p:cNvSpPr>
            <a:spLocks noGrp="1"/>
          </p:cNvSpPr>
          <p:nvPr>
            <p:ph idx="1"/>
          </p:nvPr>
        </p:nvSpPr>
        <p:spPr>
          <a:xfrm>
            <a:off x="457200" y="1600200"/>
            <a:ext cx="8229600" cy="625475"/>
          </a:xfrm>
        </p:spPr>
        <p:txBody>
          <a:bodyPr/>
          <a:lstStyle/>
          <a:p>
            <a:pPr marL="0" indent="0">
              <a:buFont typeface="Arial Unicode MS" charset="0"/>
              <a:buNone/>
            </a:pPr>
            <a:r>
              <a:rPr lang="en-US" b="1" dirty="0">
                <a:solidFill>
                  <a:srgbClr val="BF0922"/>
                </a:solidFill>
                <a:latin typeface="Arial" charset="0"/>
                <a:cs typeface="Arial" charset="0"/>
              </a:rPr>
              <a:t>Steps in analyzing a quantity discount</a:t>
            </a:r>
          </a:p>
        </p:txBody>
      </p:sp>
      <p:sp>
        <p:nvSpPr>
          <p:cNvPr id="120835" name="Rectangle 3"/>
          <p:cNvSpPr>
            <a:spLocks noChangeArrowheads="1"/>
          </p:cNvSpPr>
          <p:nvPr/>
        </p:nvSpPr>
        <p:spPr bwMode="auto">
          <a:xfrm>
            <a:off x="792163" y="2452688"/>
            <a:ext cx="7558087" cy="366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82600" indent="-482600" algn="just">
              <a:lnSpc>
                <a:spcPct val="90000"/>
              </a:lnSpc>
              <a:spcAft>
                <a:spcPts val="600"/>
              </a:spcAft>
              <a:buClr>
                <a:srgbClr val="BF0922"/>
              </a:buClr>
              <a:buFont typeface="Times" charset="0"/>
              <a:buAutoNum type="arabicPeriod"/>
            </a:pPr>
            <a:r>
              <a:rPr lang="en-US" sz="2800" dirty="0" smtClean="0"/>
              <a:t>Starting with the </a:t>
            </a:r>
            <a:r>
              <a:rPr lang="en-US" sz="2800" i="1" dirty="0" smtClean="0"/>
              <a:t>lowest</a:t>
            </a:r>
            <a:r>
              <a:rPr lang="en-US" sz="2800" dirty="0" smtClean="0"/>
              <a:t> possible purchase price, </a:t>
            </a:r>
            <a:r>
              <a:rPr lang="en-US" sz="2800" dirty="0"/>
              <a:t>calculate </a:t>
            </a:r>
            <a:r>
              <a:rPr lang="en-US" sz="2800" i="1" dirty="0">
                <a:latin typeface="Times New Roman" charset="0"/>
                <a:cs typeface="Times New Roman" charset="0"/>
              </a:rPr>
              <a:t>Q</a:t>
            </a:r>
            <a:r>
              <a:rPr lang="en-US" sz="2800" dirty="0" smtClean="0"/>
              <a:t>* until the first feasible EOQ is found.</a:t>
            </a:r>
            <a:r>
              <a:rPr lang="en-US" sz="2800" dirty="0"/>
              <a:t> </a:t>
            </a:r>
            <a:r>
              <a:rPr lang="en-US" sz="2800" dirty="0" smtClean="0"/>
              <a:t>This is a possible best order quantity, along with all price-break quantities for all </a:t>
            </a:r>
            <a:r>
              <a:rPr lang="en-US" sz="2800" i="1" dirty="0" smtClean="0"/>
              <a:t>lower</a:t>
            </a:r>
            <a:r>
              <a:rPr lang="en-US" sz="2800" dirty="0" smtClean="0"/>
              <a:t> prices.</a:t>
            </a:r>
            <a:endParaRPr lang="en-US" sz="2800" dirty="0"/>
          </a:p>
          <a:p>
            <a:pPr marL="482600" indent="-482600" algn="just">
              <a:lnSpc>
                <a:spcPct val="90000"/>
              </a:lnSpc>
              <a:spcAft>
                <a:spcPct val="40000"/>
              </a:spcAft>
              <a:buClr>
                <a:srgbClr val="BF0922"/>
              </a:buClr>
              <a:buFont typeface="Times" charset="0"/>
              <a:buAutoNum type="arabicPeriod"/>
            </a:pPr>
            <a:r>
              <a:rPr lang="en-US" sz="2800" dirty="0" smtClean="0"/>
              <a:t>Calculate </a:t>
            </a:r>
            <a:r>
              <a:rPr lang="en-US" sz="2800" dirty="0"/>
              <a:t>the total </a:t>
            </a:r>
            <a:r>
              <a:rPr lang="en-US" sz="2800" dirty="0" smtClean="0"/>
              <a:t>annual cost </a:t>
            </a:r>
            <a:r>
              <a:rPr lang="en-US" sz="2800" dirty="0"/>
              <a:t>for </a:t>
            </a:r>
            <a:r>
              <a:rPr lang="en-US" sz="2800" dirty="0" smtClean="0"/>
              <a:t>each possible order quantity determined in Step 1. Select the quantity </a:t>
            </a:r>
            <a:r>
              <a:rPr lang="en-US" sz="2800" dirty="0"/>
              <a:t>that gives the lowest total </a:t>
            </a:r>
            <a:r>
              <a:rPr lang="en-US" sz="2800" dirty="0" smtClean="0"/>
              <a:t>cost.</a:t>
            </a:r>
            <a:endParaRPr lang="en-US" sz="2800" dirty="0"/>
          </a:p>
        </p:txBody>
      </p:sp>
    </p:spTree>
    <p:extLst>
      <p:ext uri="{BB962C8B-B14F-4D97-AF65-F5344CB8AC3E}">
        <p14:creationId xmlns:p14="http://schemas.microsoft.com/office/powerpoint/2010/main" val="245012289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835"/>
                                        </p:tgtEl>
                                        <p:attrNameLst>
                                          <p:attrName>style.visibility</p:attrName>
                                        </p:attrNameLst>
                                      </p:cBhvr>
                                      <p:to>
                                        <p:strVal val="visible"/>
                                      </p:to>
                                    </p:set>
                                    <p:animEffect transition="in" filter="strips(downRight)">
                                      <p:cBhvr>
                                        <p:cTn id="7" dur="10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Quantity Discount Models</a:t>
            </a:r>
            <a:endParaRPr lang="en-US" dirty="0"/>
          </a:p>
        </p:txBody>
      </p:sp>
      <p:sp>
        <p:nvSpPr>
          <p:cNvPr id="3" name="Θέση περιεχομένου 2"/>
          <p:cNvSpPr>
            <a:spLocks noGrp="1"/>
          </p:cNvSpPr>
          <p:nvPr>
            <p:ph idx="1"/>
          </p:nvPr>
        </p:nvSpPr>
        <p:spPr/>
        <p:txBody>
          <a:bodyPr>
            <a:normAutofit fontScale="77500" lnSpcReduction="20000"/>
          </a:bodyPr>
          <a:lstStyle/>
          <a:p>
            <a:pPr algn="just"/>
            <a:r>
              <a:rPr lang="en-US" altLang="en-US" dirty="0"/>
              <a:t>Recall that in the basic EOQ model, </a:t>
            </a:r>
            <a:r>
              <a:rPr lang="en-US" altLang="en-US" dirty="0" smtClean="0"/>
              <a:t>the determination </a:t>
            </a:r>
            <a:r>
              <a:rPr lang="en-US" altLang="en-US" dirty="0"/>
              <a:t>of </a:t>
            </a:r>
            <a:r>
              <a:rPr lang="en-US" altLang="en-US" dirty="0" smtClean="0"/>
              <a:t>the optimal order </a:t>
            </a:r>
            <a:r>
              <a:rPr lang="en-US" altLang="en-US" dirty="0"/>
              <a:t>size </a:t>
            </a:r>
            <a:r>
              <a:rPr lang="en-US" altLang="en-US" dirty="0" smtClean="0"/>
              <a:t>does not </a:t>
            </a:r>
            <a:r>
              <a:rPr lang="en-US" altLang="en-US" dirty="0"/>
              <a:t>involve the purchasing </a:t>
            </a:r>
            <a:r>
              <a:rPr lang="en-US" altLang="en-US" dirty="0" smtClean="0"/>
              <a:t>cost, since under </a:t>
            </a:r>
            <a:r>
              <a:rPr lang="en-US" altLang="en-US" dirty="0"/>
              <a:t>the assumption of no quantity discounts, price per unit is the same for all order </a:t>
            </a:r>
            <a:r>
              <a:rPr lang="en-US" altLang="en-US" dirty="0" smtClean="0"/>
              <a:t>quantities. </a:t>
            </a:r>
          </a:p>
          <a:p>
            <a:pPr algn="just">
              <a:lnSpc>
                <a:spcPct val="90000"/>
              </a:lnSpc>
            </a:pPr>
            <a:r>
              <a:rPr lang="en-US" altLang="en-US" dirty="0"/>
              <a:t>When quantity discounts are offered, there is a separate U-shaped total-cost curve for each unit price. </a:t>
            </a:r>
          </a:p>
          <a:p>
            <a:pPr algn="just">
              <a:lnSpc>
                <a:spcPct val="90000"/>
              </a:lnSpc>
            </a:pPr>
            <a:r>
              <a:rPr lang="en-US" altLang="en-US" dirty="0"/>
              <a:t>Because the unit prices </a:t>
            </a:r>
            <a:r>
              <a:rPr lang="en-US" altLang="en-US" dirty="0" smtClean="0"/>
              <a:t>are </a:t>
            </a:r>
            <a:r>
              <a:rPr lang="en-US" altLang="en-US" dirty="0"/>
              <a:t>different, each curve is raised by a different amount: </a:t>
            </a:r>
            <a:r>
              <a:rPr lang="en-US" altLang="en-US" dirty="0" smtClean="0"/>
              <a:t>a smaller </a:t>
            </a:r>
            <a:r>
              <a:rPr lang="en-US" altLang="en-US" dirty="0"/>
              <a:t>unit price will raise the total cost curve less than </a:t>
            </a:r>
            <a:r>
              <a:rPr lang="en-US" altLang="en-US" dirty="0" smtClean="0"/>
              <a:t>a larger </a:t>
            </a:r>
            <a:r>
              <a:rPr lang="en-US" altLang="en-US" dirty="0"/>
              <a:t>unit price.</a:t>
            </a:r>
          </a:p>
          <a:p>
            <a:pPr algn="just">
              <a:lnSpc>
                <a:spcPct val="90000"/>
              </a:lnSpc>
            </a:pPr>
            <a:r>
              <a:rPr lang="en-US" altLang="en-US" dirty="0"/>
              <a:t>No </a:t>
            </a:r>
            <a:r>
              <a:rPr lang="en-US" altLang="en-US" dirty="0" smtClean="0"/>
              <a:t>single </a:t>
            </a:r>
            <a:r>
              <a:rPr lang="en-US" altLang="en-US" dirty="0"/>
              <a:t>curve applies to the entire range of </a:t>
            </a:r>
            <a:r>
              <a:rPr lang="en-US" altLang="en-US" dirty="0" smtClean="0"/>
              <a:t>quantities</a:t>
            </a:r>
            <a:r>
              <a:rPr lang="en-US" altLang="en-US" dirty="0"/>
              <a:t>.</a:t>
            </a:r>
            <a:endParaRPr lang="ar-EG" altLang="en-US" dirty="0"/>
          </a:p>
          <a:p>
            <a:pPr algn="just">
              <a:lnSpc>
                <a:spcPct val="90000"/>
              </a:lnSpc>
            </a:pPr>
            <a:r>
              <a:rPr lang="en-US" altLang="en-US" dirty="0"/>
              <a:t>Each total cost curve has its </a:t>
            </a:r>
            <a:r>
              <a:rPr lang="en-US" altLang="en-US" dirty="0" smtClean="0"/>
              <a:t>local </a:t>
            </a:r>
            <a:r>
              <a:rPr lang="en-US" altLang="en-US" dirty="0"/>
              <a:t>minimum</a:t>
            </a:r>
            <a:r>
              <a:rPr lang="en-US" altLang="en-US" dirty="0" smtClean="0"/>
              <a:t>.</a:t>
            </a:r>
            <a:endParaRPr lang="en-US" altLang="en-US" dirty="0"/>
          </a:p>
          <a:p>
            <a:endParaRPr lang="en-US" dirty="0"/>
          </a:p>
        </p:txBody>
      </p:sp>
    </p:spTree>
    <p:extLst>
      <p:ext uri="{BB962C8B-B14F-4D97-AF65-F5344CB8AC3E}">
        <p14:creationId xmlns:p14="http://schemas.microsoft.com/office/powerpoint/2010/main" val="39803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r>
              <a:rPr lang="en-US" dirty="0">
                <a:latin typeface="Arial" charset="0"/>
                <a:cs typeface="Arial" charset="0"/>
              </a:rPr>
              <a:t>Quantity Discount Models</a:t>
            </a:r>
          </a:p>
        </p:txBody>
      </p:sp>
      <p:sp>
        <p:nvSpPr>
          <p:cNvPr id="121898" name="Rectangle 42"/>
          <p:cNvSpPr>
            <a:spLocks noChangeArrowheads="1"/>
          </p:cNvSpPr>
          <p:nvPr/>
        </p:nvSpPr>
        <p:spPr bwMode="auto">
          <a:xfrm>
            <a:off x="357773" y="1350299"/>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t>Figure </a:t>
            </a:r>
            <a:r>
              <a:rPr lang="en-US" sz="1600" dirty="0">
                <a:solidFill>
                  <a:schemeClr val="tx2"/>
                </a:solidFill>
              </a:rPr>
              <a:t>12.7</a:t>
            </a:r>
          </a:p>
        </p:txBody>
      </p:sp>
      <p:grpSp>
        <p:nvGrpSpPr>
          <p:cNvPr id="121907" name="Group 121906"/>
          <p:cNvGrpSpPr/>
          <p:nvPr/>
        </p:nvGrpSpPr>
        <p:grpSpPr>
          <a:xfrm>
            <a:off x="1366324" y="3873500"/>
            <a:ext cx="4310652" cy="338554"/>
            <a:chOff x="1366324" y="3873500"/>
            <a:chExt cx="4310652" cy="338554"/>
          </a:xfrm>
        </p:grpSpPr>
        <p:sp>
          <p:nvSpPr>
            <p:cNvPr id="55" name="Line 6"/>
            <p:cNvSpPr>
              <a:spLocks noChangeShapeType="1"/>
            </p:cNvSpPr>
            <p:nvPr/>
          </p:nvSpPr>
          <p:spPr bwMode="auto">
            <a:xfrm>
              <a:off x="2287432" y="4078337"/>
              <a:ext cx="3389544"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 name="TextBox 5"/>
            <p:cNvSpPr txBox="1"/>
            <p:nvPr/>
          </p:nvSpPr>
          <p:spPr>
            <a:xfrm>
              <a:off x="1366324" y="3873500"/>
              <a:ext cx="1097476" cy="338554"/>
            </a:xfrm>
            <a:prstGeom prst="rect">
              <a:avLst/>
            </a:prstGeom>
            <a:noFill/>
          </p:spPr>
          <p:txBody>
            <a:bodyPr wrap="none" rtlCol="0">
              <a:spAutoFit/>
            </a:bodyPr>
            <a:lstStyle/>
            <a:p>
              <a:r>
                <a:rPr lang="en-US" sz="1600" b="1" dirty="0" smtClean="0">
                  <a:solidFill>
                    <a:schemeClr val="accent4">
                      <a:lumMod val="75000"/>
                    </a:schemeClr>
                  </a:solidFill>
                </a:rPr>
                <a:t>520,053</a:t>
              </a:r>
              <a:r>
                <a:rPr lang="en-US" sz="1600" dirty="0" smtClean="0"/>
                <a:t> –</a:t>
              </a:r>
              <a:endParaRPr lang="en-US" sz="1600" dirty="0"/>
            </a:p>
          </p:txBody>
        </p:sp>
      </p:grpSp>
      <p:grpSp>
        <p:nvGrpSpPr>
          <p:cNvPr id="121906" name="Group 121905"/>
          <p:cNvGrpSpPr/>
          <p:nvPr/>
        </p:nvGrpSpPr>
        <p:grpSpPr>
          <a:xfrm>
            <a:off x="1366324" y="4038600"/>
            <a:ext cx="1938156" cy="338554"/>
            <a:chOff x="1366324" y="4038600"/>
            <a:chExt cx="1938156" cy="338554"/>
          </a:xfrm>
        </p:grpSpPr>
        <p:sp>
          <p:nvSpPr>
            <p:cNvPr id="56" name="Line 6"/>
            <p:cNvSpPr>
              <a:spLocks noChangeShapeType="1"/>
            </p:cNvSpPr>
            <p:nvPr/>
          </p:nvSpPr>
          <p:spPr bwMode="auto">
            <a:xfrm flipV="1">
              <a:off x="2287432" y="4212054"/>
              <a:ext cx="1017048" cy="1868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TextBox 6"/>
            <p:cNvSpPr txBox="1"/>
            <p:nvPr/>
          </p:nvSpPr>
          <p:spPr>
            <a:xfrm>
              <a:off x="1366324" y="4038600"/>
              <a:ext cx="1097476" cy="338554"/>
            </a:xfrm>
            <a:prstGeom prst="rect">
              <a:avLst/>
            </a:prstGeom>
            <a:noFill/>
          </p:spPr>
          <p:txBody>
            <a:bodyPr wrap="none" rtlCol="0">
              <a:spAutoFit/>
            </a:bodyPr>
            <a:lstStyle/>
            <a:p>
              <a:r>
                <a:rPr lang="en-US" sz="1600" b="1" dirty="0" smtClean="0">
                  <a:solidFill>
                    <a:schemeClr val="accent1"/>
                  </a:solidFill>
                </a:rPr>
                <a:t>517,155</a:t>
              </a:r>
              <a:r>
                <a:rPr lang="en-US" sz="1600" dirty="0" smtClean="0"/>
                <a:t> –</a:t>
              </a:r>
              <a:endParaRPr lang="en-US" sz="1600" dirty="0"/>
            </a:p>
          </p:txBody>
        </p:sp>
      </p:grpSp>
      <p:grpSp>
        <p:nvGrpSpPr>
          <p:cNvPr id="121893" name="Group 121892"/>
          <p:cNvGrpSpPr/>
          <p:nvPr/>
        </p:nvGrpSpPr>
        <p:grpSpPr>
          <a:xfrm>
            <a:off x="1062624" y="1370369"/>
            <a:ext cx="7039976" cy="5043385"/>
            <a:chOff x="1062624" y="1370369"/>
            <a:chExt cx="7039976" cy="5043385"/>
          </a:xfrm>
        </p:grpSpPr>
        <p:sp>
          <p:nvSpPr>
            <p:cNvPr id="125986" name="Freeform 12"/>
            <p:cNvSpPr>
              <a:spLocks/>
            </p:cNvSpPr>
            <p:nvPr/>
          </p:nvSpPr>
          <p:spPr bwMode="auto">
            <a:xfrm>
              <a:off x="2260600" y="1370369"/>
              <a:ext cx="5842000" cy="4611331"/>
            </a:xfrm>
            <a:custGeom>
              <a:avLst/>
              <a:gdLst>
                <a:gd name="T0" fmla="*/ 9 w 3392"/>
                <a:gd name="T1" fmla="*/ 0 h 2408"/>
                <a:gd name="T2" fmla="*/ 0 w 3392"/>
                <a:gd name="T3" fmla="*/ 2408 h 2408"/>
                <a:gd name="T4" fmla="*/ 3680 w 3392"/>
                <a:gd name="T5" fmla="*/ 2408 h 2408"/>
                <a:gd name="T6" fmla="*/ 0 60000 65536"/>
                <a:gd name="T7" fmla="*/ 0 60000 65536"/>
                <a:gd name="T8" fmla="*/ 0 60000 65536"/>
                <a:gd name="T9" fmla="*/ 0 w 3392"/>
                <a:gd name="T10" fmla="*/ 0 h 2408"/>
                <a:gd name="T11" fmla="*/ 3392 w 3392"/>
                <a:gd name="T12" fmla="*/ 2408 h 2408"/>
              </a:gdLst>
              <a:ahLst/>
              <a:cxnLst>
                <a:cxn ang="T6">
                  <a:pos x="T0" y="T1"/>
                </a:cxn>
                <a:cxn ang="T7">
                  <a:pos x="T2" y="T3"/>
                </a:cxn>
                <a:cxn ang="T8">
                  <a:pos x="T4" y="T5"/>
                </a:cxn>
              </a:cxnLst>
              <a:rect l="T9" t="T10" r="T11" b="T12"/>
              <a:pathLst>
                <a:path w="3392" h="2408">
                  <a:moveTo>
                    <a:pt x="8" y="0"/>
                  </a:moveTo>
                  <a:cubicBezTo>
                    <a:pt x="5" y="802"/>
                    <a:pt x="0" y="2408"/>
                    <a:pt x="0" y="2408"/>
                  </a:cubicBezTo>
                  <a:lnTo>
                    <a:pt x="3392" y="2408"/>
                  </a:lnTo>
                </a:path>
              </a:pathLst>
            </a:custGeom>
            <a:noFill/>
            <a:ln w="57150" cmpd="sng">
              <a:solidFill>
                <a:schemeClr val="tx1"/>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5987" name="Rectangle 13"/>
            <p:cNvSpPr>
              <a:spLocks noChangeArrowheads="1"/>
            </p:cNvSpPr>
            <p:nvPr/>
          </p:nvSpPr>
          <p:spPr bwMode="auto">
            <a:xfrm rot="16200000">
              <a:off x="337315" y="3466891"/>
              <a:ext cx="17891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t>Annual Total </a:t>
              </a:r>
              <a:r>
                <a:rPr lang="en-US" sz="1600" dirty="0"/>
                <a:t>C</a:t>
              </a:r>
              <a:r>
                <a:rPr lang="en-US" sz="1600" dirty="0" smtClean="0"/>
                <a:t>ost</a:t>
              </a:r>
              <a:endParaRPr lang="en-US" sz="1600" dirty="0"/>
            </a:p>
          </p:txBody>
        </p:sp>
        <p:sp>
          <p:nvSpPr>
            <p:cNvPr id="125989" name="Rectangle 15"/>
            <p:cNvSpPr>
              <a:spLocks noChangeArrowheads="1"/>
            </p:cNvSpPr>
            <p:nvPr/>
          </p:nvSpPr>
          <p:spPr bwMode="auto">
            <a:xfrm>
              <a:off x="3671359" y="6075200"/>
              <a:ext cx="1530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t>Order </a:t>
              </a:r>
              <a:r>
                <a:rPr lang="en-US" sz="1600" dirty="0" smtClean="0"/>
                <a:t>Quantity</a:t>
              </a:r>
              <a:endParaRPr lang="en-US" sz="1600" dirty="0"/>
            </a:p>
          </p:txBody>
        </p:sp>
        <p:sp>
          <p:nvSpPr>
            <p:cNvPr id="3" name="TextBox 2"/>
            <p:cNvSpPr txBox="1"/>
            <p:nvPr/>
          </p:nvSpPr>
          <p:spPr>
            <a:xfrm>
              <a:off x="1366324" y="1951524"/>
              <a:ext cx="1097476" cy="338554"/>
            </a:xfrm>
            <a:prstGeom prst="rect">
              <a:avLst/>
            </a:prstGeom>
            <a:noFill/>
          </p:spPr>
          <p:txBody>
            <a:bodyPr wrap="none" rtlCol="0">
              <a:spAutoFit/>
            </a:bodyPr>
            <a:lstStyle/>
            <a:p>
              <a:r>
                <a:rPr lang="en-US" sz="1600" dirty="0" smtClean="0"/>
                <a:t>550,000 –</a:t>
              </a:r>
              <a:endParaRPr lang="en-US" sz="1600" dirty="0"/>
            </a:p>
          </p:txBody>
        </p:sp>
        <p:sp>
          <p:nvSpPr>
            <p:cNvPr id="4" name="TextBox 3"/>
            <p:cNvSpPr txBox="1"/>
            <p:nvPr/>
          </p:nvSpPr>
          <p:spPr>
            <a:xfrm>
              <a:off x="1366324" y="2603500"/>
              <a:ext cx="1097476" cy="338554"/>
            </a:xfrm>
            <a:prstGeom prst="rect">
              <a:avLst/>
            </a:prstGeom>
            <a:noFill/>
          </p:spPr>
          <p:txBody>
            <a:bodyPr wrap="none" rtlCol="0">
              <a:spAutoFit/>
            </a:bodyPr>
            <a:lstStyle/>
            <a:p>
              <a:r>
                <a:rPr lang="en-US" sz="1600" dirty="0" smtClean="0"/>
                <a:t>540,000 –</a:t>
              </a:r>
              <a:endParaRPr lang="en-US" sz="1600" dirty="0"/>
            </a:p>
          </p:txBody>
        </p:sp>
        <p:sp>
          <p:nvSpPr>
            <p:cNvPr id="5" name="TextBox 4"/>
            <p:cNvSpPr txBox="1"/>
            <p:nvPr/>
          </p:nvSpPr>
          <p:spPr>
            <a:xfrm>
              <a:off x="1366324" y="3251200"/>
              <a:ext cx="1097476" cy="338554"/>
            </a:xfrm>
            <a:prstGeom prst="rect">
              <a:avLst/>
            </a:prstGeom>
            <a:noFill/>
          </p:spPr>
          <p:txBody>
            <a:bodyPr wrap="none" rtlCol="0">
              <a:spAutoFit/>
            </a:bodyPr>
            <a:lstStyle/>
            <a:p>
              <a:r>
                <a:rPr lang="en-US" sz="1600" dirty="0" smtClean="0"/>
                <a:t>530,000 –</a:t>
              </a:r>
              <a:endParaRPr lang="en-US" sz="1600" dirty="0"/>
            </a:p>
          </p:txBody>
        </p:sp>
        <p:sp>
          <p:nvSpPr>
            <p:cNvPr id="8" name="TextBox 7"/>
            <p:cNvSpPr txBox="1"/>
            <p:nvPr/>
          </p:nvSpPr>
          <p:spPr>
            <a:xfrm>
              <a:off x="1366324" y="4508500"/>
              <a:ext cx="1097476" cy="338554"/>
            </a:xfrm>
            <a:prstGeom prst="rect">
              <a:avLst/>
            </a:prstGeom>
            <a:noFill/>
          </p:spPr>
          <p:txBody>
            <a:bodyPr wrap="none" rtlCol="0">
              <a:spAutoFit/>
            </a:bodyPr>
            <a:lstStyle/>
            <a:p>
              <a:r>
                <a:rPr lang="en-US" sz="1600" dirty="0" smtClean="0"/>
                <a:t>510,000 –</a:t>
              </a:r>
              <a:endParaRPr lang="en-US" sz="1600" dirty="0"/>
            </a:p>
          </p:txBody>
        </p:sp>
        <p:sp>
          <p:nvSpPr>
            <p:cNvPr id="9" name="TextBox 8"/>
            <p:cNvSpPr txBox="1"/>
            <p:nvPr/>
          </p:nvSpPr>
          <p:spPr>
            <a:xfrm>
              <a:off x="1366324" y="5143500"/>
              <a:ext cx="1097476" cy="338554"/>
            </a:xfrm>
            <a:prstGeom prst="rect">
              <a:avLst/>
            </a:prstGeom>
            <a:noFill/>
          </p:spPr>
          <p:txBody>
            <a:bodyPr wrap="none" rtlCol="0">
              <a:spAutoFit/>
            </a:bodyPr>
            <a:lstStyle/>
            <a:p>
              <a:r>
                <a:rPr lang="en-US" sz="1600" dirty="0" smtClean="0"/>
                <a:t>500,000 –</a:t>
              </a:r>
              <a:endParaRPr lang="en-US" sz="1600" dirty="0"/>
            </a:p>
          </p:txBody>
        </p:sp>
      </p:grpSp>
      <p:grpSp>
        <p:nvGrpSpPr>
          <p:cNvPr id="121894" name="Group 121893"/>
          <p:cNvGrpSpPr/>
          <p:nvPr/>
        </p:nvGrpSpPr>
        <p:grpSpPr>
          <a:xfrm>
            <a:off x="2777473" y="1837224"/>
            <a:ext cx="3240426" cy="4461578"/>
            <a:chOff x="2777473" y="1837224"/>
            <a:chExt cx="3240426" cy="4461578"/>
          </a:xfrm>
        </p:grpSpPr>
        <p:sp>
          <p:nvSpPr>
            <p:cNvPr id="125992" name="Line 6"/>
            <p:cNvSpPr>
              <a:spLocks noChangeShapeType="1"/>
            </p:cNvSpPr>
            <p:nvPr/>
          </p:nvSpPr>
          <p:spPr bwMode="auto">
            <a:xfrm>
              <a:off x="3048000" y="1851025"/>
              <a:ext cx="0" cy="42830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5993" name="Rectangle 7"/>
            <p:cNvSpPr>
              <a:spLocks noChangeArrowheads="1"/>
            </p:cNvSpPr>
            <p:nvPr/>
          </p:nvSpPr>
          <p:spPr bwMode="auto">
            <a:xfrm>
              <a:off x="2777473" y="5960248"/>
              <a:ext cx="5270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smtClean="0">
                  <a:solidFill>
                    <a:schemeClr val="accent1"/>
                  </a:solidFill>
                </a:rPr>
                <a:t>120</a:t>
              </a:r>
              <a:endParaRPr lang="en-US" sz="1600" b="1" dirty="0">
                <a:solidFill>
                  <a:schemeClr val="accent1"/>
                </a:solidFill>
              </a:endParaRPr>
            </a:p>
          </p:txBody>
        </p:sp>
        <p:sp>
          <p:nvSpPr>
            <p:cNvPr id="125991" name="Rectangle 10"/>
            <p:cNvSpPr>
              <a:spLocks noChangeArrowheads="1"/>
            </p:cNvSpPr>
            <p:nvPr/>
          </p:nvSpPr>
          <p:spPr bwMode="auto">
            <a:xfrm>
              <a:off x="5319771" y="5960248"/>
              <a:ext cx="698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chemeClr val="accent4">
                      <a:lumMod val="75000"/>
                    </a:schemeClr>
                  </a:solidFill>
                </a:rPr>
                <a:t>1</a:t>
              </a:r>
              <a:r>
                <a:rPr lang="en-US" sz="1600" b="1" dirty="0" smtClean="0">
                  <a:solidFill>
                    <a:schemeClr val="accent4">
                      <a:lumMod val="75000"/>
                    </a:schemeClr>
                  </a:solidFill>
                </a:rPr>
                <a:t>,500</a:t>
              </a:r>
              <a:endParaRPr lang="en-US" sz="1600" b="1" dirty="0">
                <a:solidFill>
                  <a:schemeClr val="accent4">
                    <a:lumMod val="75000"/>
                  </a:schemeClr>
                </a:solidFill>
              </a:endParaRPr>
            </a:p>
          </p:txBody>
        </p:sp>
        <p:sp>
          <p:nvSpPr>
            <p:cNvPr id="51" name="Line 6"/>
            <p:cNvSpPr>
              <a:spLocks noChangeShapeType="1"/>
            </p:cNvSpPr>
            <p:nvPr/>
          </p:nvSpPr>
          <p:spPr bwMode="auto">
            <a:xfrm>
              <a:off x="5664200" y="1837224"/>
              <a:ext cx="0" cy="42830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121896" name="Group 121895"/>
          <p:cNvGrpSpPr/>
          <p:nvPr/>
        </p:nvGrpSpPr>
        <p:grpSpPr>
          <a:xfrm>
            <a:off x="2914650" y="2232595"/>
            <a:ext cx="5617436" cy="1361505"/>
            <a:chOff x="2914650" y="2232595"/>
            <a:chExt cx="5617436" cy="1361505"/>
          </a:xfrm>
        </p:grpSpPr>
        <p:sp>
          <p:nvSpPr>
            <p:cNvPr id="125969" name="Rectangle 37"/>
            <p:cNvSpPr>
              <a:spLocks noChangeArrowheads="1"/>
            </p:cNvSpPr>
            <p:nvPr/>
          </p:nvSpPr>
          <p:spPr bwMode="auto">
            <a:xfrm>
              <a:off x="6450334" y="2232595"/>
              <a:ext cx="20817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b="1" i="1" dirty="0" smtClean="0">
                  <a:solidFill>
                    <a:schemeClr val="tx2"/>
                  </a:solidFill>
                </a:rPr>
                <a:t>TC </a:t>
              </a:r>
              <a:r>
                <a:rPr lang="en-US" sz="1600" b="1" i="1" dirty="0">
                  <a:solidFill>
                    <a:schemeClr val="tx2"/>
                  </a:solidFill>
                </a:rPr>
                <a:t>for </a:t>
              </a:r>
              <a:r>
                <a:rPr lang="en-US" sz="1600" b="1" i="1" dirty="0" smtClean="0">
                  <a:solidFill>
                    <a:schemeClr val="tx2"/>
                  </a:solidFill>
                </a:rPr>
                <a:t>No Discount</a:t>
              </a:r>
              <a:endParaRPr lang="en-US" sz="1600" b="1" i="1" dirty="0">
                <a:solidFill>
                  <a:schemeClr val="tx2"/>
                </a:solidFill>
              </a:endParaRPr>
            </a:p>
          </p:txBody>
        </p:sp>
        <p:grpSp>
          <p:nvGrpSpPr>
            <p:cNvPr id="13" name="Group 12"/>
            <p:cNvGrpSpPr/>
            <p:nvPr/>
          </p:nvGrpSpPr>
          <p:grpSpPr>
            <a:xfrm>
              <a:off x="2914650" y="2273300"/>
              <a:ext cx="3651250" cy="1320800"/>
              <a:chOff x="2838450" y="2235200"/>
              <a:chExt cx="3651250" cy="1320800"/>
            </a:xfrm>
          </p:grpSpPr>
          <p:sp>
            <p:nvSpPr>
              <p:cNvPr id="10" name="Freeform 9"/>
              <p:cNvSpPr/>
              <p:nvPr/>
            </p:nvSpPr>
            <p:spPr>
              <a:xfrm>
                <a:off x="2838450" y="2660650"/>
                <a:ext cx="165100" cy="781050"/>
              </a:xfrm>
              <a:custGeom>
                <a:avLst/>
                <a:gdLst>
                  <a:gd name="connsiteX0" fmla="*/ 0 w 165100"/>
                  <a:gd name="connsiteY0" fmla="*/ 0 h 781050"/>
                  <a:gd name="connsiteX1" fmla="*/ 38100 w 165100"/>
                  <a:gd name="connsiteY1" fmla="*/ 393700 h 781050"/>
                  <a:gd name="connsiteX2" fmla="*/ 107950 w 165100"/>
                  <a:gd name="connsiteY2" fmla="*/ 666750 h 781050"/>
                  <a:gd name="connsiteX3" fmla="*/ 165100 w 1651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165100" h="781050">
                    <a:moveTo>
                      <a:pt x="0" y="0"/>
                    </a:moveTo>
                    <a:cubicBezTo>
                      <a:pt x="10054" y="141287"/>
                      <a:pt x="20108" y="282575"/>
                      <a:pt x="38100" y="393700"/>
                    </a:cubicBezTo>
                    <a:cubicBezTo>
                      <a:pt x="56092" y="504825"/>
                      <a:pt x="86783" y="602192"/>
                      <a:pt x="107950" y="666750"/>
                    </a:cubicBezTo>
                    <a:cubicBezTo>
                      <a:pt x="129117" y="731308"/>
                      <a:pt x="165100" y="781050"/>
                      <a:pt x="165100" y="781050"/>
                    </a:cubicBezTo>
                  </a:path>
                </a:pathLst>
              </a:cu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Freeform 10"/>
              <p:cNvSpPr/>
              <p:nvPr/>
            </p:nvSpPr>
            <p:spPr>
              <a:xfrm>
                <a:off x="3009900" y="2235200"/>
                <a:ext cx="3479800" cy="1320800"/>
              </a:xfrm>
              <a:custGeom>
                <a:avLst/>
                <a:gdLst>
                  <a:gd name="connsiteX0" fmla="*/ 3479800 w 3479800"/>
                  <a:gd name="connsiteY0" fmla="*/ 0 h 1320800"/>
                  <a:gd name="connsiteX1" fmla="*/ 2247900 w 3479800"/>
                  <a:gd name="connsiteY1" fmla="*/ 577850 h 1320800"/>
                  <a:gd name="connsiteX2" fmla="*/ 1403350 w 3479800"/>
                  <a:gd name="connsiteY2" fmla="*/ 946150 h 1320800"/>
                  <a:gd name="connsiteX3" fmla="*/ 730250 w 3479800"/>
                  <a:gd name="connsiteY3" fmla="*/ 1206500 h 1320800"/>
                  <a:gd name="connsiteX4" fmla="*/ 444500 w 3479800"/>
                  <a:gd name="connsiteY4" fmla="*/ 1295400 h 1320800"/>
                  <a:gd name="connsiteX5" fmla="*/ 260350 w 3479800"/>
                  <a:gd name="connsiteY5" fmla="*/ 1320800 h 1320800"/>
                  <a:gd name="connsiteX6" fmla="*/ 114300 w 3479800"/>
                  <a:gd name="connsiteY6" fmla="*/ 1295400 h 1320800"/>
                  <a:gd name="connsiteX7" fmla="*/ 0 w 3479800"/>
                  <a:gd name="connsiteY7" fmla="*/ 12192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9800" h="1320800">
                    <a:moveTo>
                      <a:pt x="3479800" y="0"/>
                    </a:moveTo>
                    <a:lnTo>
                      <a:pt x="2247900" y="577850"/>
                    </a:lnTo>
                    <a:cubicBezTo>
                      <a:pt x="1901825" y="735542"/>
                      <a:pt x="1656292" y="841375"/>
                      <a:pt x="1403350" y="946150"/>
                    </a:cubicBezTo>
                    <a:cubicBezTo>
                      <a:pt x="1150408" y="1050925"/>
                      <a:pt x="890058" y="1148292"/>
                      <a:pt x="730250" y="1206500"/>
                    </a:cubicBezTo>
                    <a:cubicBezTo>
                      <a:pt x="570442" y="1264708"/>
                      <a:pt x="522817" y="1276350"/>
                      <a:pt x="444500" y="1295400"/>
                    </a:cubicBezTo>
                    <a:cubicBezTo>
                      <a:pt x="366183" y="1314450"/>
                      <a:pt x="315383" y="1320800"/>
                      <a:pt x="260350" y="1320800"/>
                    </a:cubicBezTo>
                    <a:cubicBezTo>
                      <a:pt x="205317" y="1320800"/>
                      <a:pt x="157692" y="1312333"/>
                      <a:pt x="114300" y="1295400"/>
                    </a:cubicBezTo>
                    <a:cubicBezTo>
                      <a:pt x="70908" y="1278467"/>
                      <a:pt x="0" y="1219200"/>
                      <a:pt x="0" y="1219200"/>
                    </a:cubicBezTo>
                  </a:path>
                </a:pathLst>
              </a:custGeom>
              <a:ln w="571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grpSp>
        <p:nvGrpSpPr>
          <p:cNvPr id="121899" name="Group 121898"/>
          <p:cNvGrpSpPr/>
          <p:nvPr/>
        </p:nvGrpSpPr>
        <p:grpSpPr>
          <a:xfrm>
            <a:off x="2928653" y="3640023"/>
            <a:ext cx="5455256" cy="1319486"/>
            <a:chOff x="2928653" y="3640023"/>
            <a:chExt cx="5455256" cy="1319486"/>
          </a:xfrm>
        </p:grpSpPr>
        <p:sp>
          <p:nvSpPr>
            <p:cNvPr id="125967" name="Rectangle 40"/>
            <p:cNvSpPr>
              <a:spLocks noChangeArrowheads="1"/>
            </p:cNvSpPr>
            <p:nvPr/>
          </p:nvSpPr>
          <p:spPr bwMode="auto">
            <a:xfrm>
              <a:off x="6450334" y="3640023"/>
              <a:ext cx="1933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b="1" i="1" dirty="0" smtClean="0">
                  <a:solidFill>
                    <a:schemeClr val="accent4">
                      <a:lumMod val="75000"/>
                    </a:schemeClr>
                  </a:solidFill>
                </a:rPr>
                <a:t>TC </a:t>
              </a:r>
              <a:r>
                <a:rPr lang="en-US" sz="1600" b="1" i="1" dirty="0">
                  <a:solidFill>
                    <a:schemeClr val="accent4">
                      <a:lumMod val="75000"/>
                    </a:schemeClr>
                  </a:solidFill>
                </a:rPr>
                <a:t>for D</a:t>
              </a:r>
              <a:r>
                <a:rPr lang="en-US" sz="1600" b="1" i="1" dirty="0" smtClean="0">
                  <a:solidFill>
                    <a:schemeClr val="accent4">
                      <a:lumMod val="75000"/>
                    </a:schemeClr>
                  </a:solidFill>
                </a:rPr>
                <a:t>iscount </a:t>
              </a:r>
              <a:r>
                <a:rPr lang="en-US" sz="1600" b="1" i="1" dirty="0">
                  <a:solidFill>
                    <a:schemeClr val="accent4">
                      <a:lumMod val="75000"/>
                    </a:schemeClr>
                  </a:solidFill>
                </a:rPr>
                <a:t>2</a:t>
              </a:r>
            </a:p>
          </p:txBody>
        </p:sp>
        <p:grpSp>
          <p:nvGrpSpPr>
            <p:cNvPr id="15" name="Group 14"/>
            <p:cNvGrpSpPr/>
            <p:nvPr/>
          </p:nvGrpSpPr>
          <p:grpSpPr>
            <a:xfrm>
              <a:off x="2928653" y="3660964"/>
              <a:ext cx="3660078" cy="1298545"/>
              <a:chOff x="2852453" y="3622864"/>
              <a:chExt cx="3660078" cy="1298545"/>
            </a:xfrm>
          </p:grpSpPr>
          <p:sp>
            <p:nvSpPr>
              <p:cNvPr id="27" name="Freeform 26"/>
              <p:cNvSpPr/>
              <p:nvPr/>
            </p:nvSpPr>
            <p:spPr>
              <a:xfrm>
                <a:off x="2852453" y="4026059"/>
                <a:ext cx="165100" cy="781050"/>
              </a:xfrm>
              <a:custGeom>
                <a:avLst/>
                <a:gdLst>
                  <a:gd name="connsiteX0" fmla="*/ 0 w 165100"/>
                  <a:gd name="connsiteY0" fmla="*/ 0 h 781050"/>
                  <a:gd name="connsiteX1" fmla="*/ 38100 w 165100"/>
                  <a:gd name="connsiteY1" fmla="*/ 393700 h 781050"/>
                  <a:gd name="connsiteX2" fmla="*/ 107950 w 165100"/>
                  <a:gd name="connsiteY2" fmla="*/ 666750 h 781050"/>
                  <a:gd name="connsiteX3" fmla="*/ 165100 w 1651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165100" h="781050">
                    <a:moveTo>
                      <a:pt x="0" y="0"/>
                    </a:moveTo>
                    <a:cubicBezTo>
                      <a:pt x="10054" y="141287"/>
                      <a:pt x="20108" y="282575"/>
                      <a:pt x="38100" y="393700"/>
                    </a:cubicBezTo>
                    <a:cubicBezTo>
                      <a:pt x="56092" y="504825"/>
                      <a:pt x="86783" y="602192"/>
                      <a:pt x="107950" y="666750"/>
                    </a:cubicBezTo>
                    <a:cubicBezTo>
                      <a:pt x="129117" y="731308"/>
                      <a:pt x="165100" y="781050"/>
                      <a:pt x="165100" y="781050"/>
                    </a:cubicBezTo>
                  </a:path>
                </a:pathLst>
              </a:custGeom>
              <a:ln w="57150" cmpd="sng">
                <a:solidFill>
                  <a:schemeClr val="accent4">
                    <a:lumMod val="7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8" name="Freeform 27"/>
              <p:cNvSpPr/>
              <p:nvPr/>
            </p:nvSpPr>
            <p:spPr>
              <a:xfrm>
                <a:off x="3023902" y="4040237"/>
                <a:ext cx="2568045" cy="881172"/>
              </a:xfrm>
              <a:custGeom>
                <a:avLst/>
                <a:gdLst>
                  <a:gd name="connsiteX0" fmla="*/ 3479800 w 3479800"/>
                  <a:gd name="connsiteY0" fmla="*/ 0 h 1320800"/>
                  <a:gd name="connsiteX1" fmla="*/ 2247900 w 3479800"/>
                  <a:gd name="connsiteY1" fmla="*/ 577850 h 1320800"/>
                  <a:gd name="connsiteX2" fmla="*/ 1403350 w 3479800"/>
                  <a:gd name="connsiteY2" fmla="*/ 946150 h 1320800"/>
                  <a:gd name="connsiteX3" fmla="*/ 730250 w 3479800"/>
                  <a:gd name="connsiteY3" fmla="*/ 1206500 h 1320800"/>
                  <a:gd name="connsiteX4" fmla="*/ 444500 w 3479800"/>
                  <a:gd name="connsiteY4" fmla="*/ 1295400 h 1320800"/>
                  <a:gd name="connsiteX5" fmla="*/ 260350 w 3479800"/>
                  <a:gd name="connsiteY5" fmla="*/ 1320800 h 1320800"/>
                  <a:gd name="connsiteX6" fmla="*/ 114300 w 3479800"/>
                  <a:gd name="connsiteY6" fmla="*/ 1295400 h 1320800"/>
                  <a:gd name="connsiteX7" fmla="*/ 0 w 3479800"/>
                  <a:gd name="connsiteY7" fmla="*/ 1219200 h 1320800"/>
                  <a:gd name="connsiteX0" fmla="*/ 2568045 w 2568045"/>
                  <a:gd name="connsiteY0" fmla="*/ 0 h 881172"/>
                  <a:gd name="connsiteX1" fmla="*/ 2247900 w 2568045"/>
                  <a:gd name="connsiteY1" fmla="*/ 138222 h 881172"/>
                  <a:gd name="connsiteX2" fmla="*/ 1403350 w 2568045"/>
                  <a:gd name="connsiteY2" fmla="*/ 506522 h 881172"/>
                  <a:gd name="connsiteX3" fmla="*/ 730250 w 2568045"/>
                  <a:gd name="connsiteY3" fmla="*/ 766872 h 881172"/>
                  <a:gd name="connsiteX4" fmla="*/ 444500 w 2568045"/>
                  <a:gd name="connsiteY4" fmla="*/ 855772 h 881172"/>
                  <a:gd name="connsiteX5" fmla="*/ 260350 w 2568045"/>
                  <a:gd name="connsiteY5" fmla="*/ 881172 h 881172"/>
                  <a:gd name="connsiteX6" fmla="*/ 114300 w 2568045"/>
                  <a:gd name="connsiteY6" fmla="*/ 855772 h 881172"/>
                  <a:gd name="connsiteX7" fmla="*/ 0 w 2568045"/>
                  <a:gd name="connsiteY7" fmla="*/ 779572 h 881172"/>
                  <a:gd name="connsiteX0" fmla="*/ 2568045 w 2568045"/>
                  <a:gd name="connsiteY0" fmla="*/ 0 h 881172"/>
                  <a:gd name="connsiteX1" fmla="*/ 1403350 w 2568045"/>
                  <a:gd name="connsiteY1" fmla="*/ 506522 h 881172"/>
                  <a:gd name="connsiteX2" fmla="*/ 730250 w 2568045"/>
                  <a:gd name="connsiteY2" fmla="*/ 766872 h 881172"/>
                  <a:gd name="connsiteX3" fmla="*/ 444500 w 2568045"/>
                  <a:gd name="connsiteY3" fmla="*/ 855772 h 881172"/>
                  <a:gd name="connsiteX4" fmla="*/ 260350 w 2568045"/>
                  <a:gd name="connsiteY4" fmla="*/ 881172 h 881172"/>
                  <a:gd name="connsiteX5" fmla="*/ 114300 w 2568045"/>
                  <a:gd name="connsiteY5" fmla="*/ 855772 h 881172"/>
                  <a:gd name="connsiteX6" fmla="*/ 0 w 2568045"/>
                  <a:gd name="connsiteY6" fmla="*/ 779572 h 88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8045" h="881172">
                    <a:moveTo>
                      <a:pt x="2568045" y="0"/>
                    </a:moveTo>
                    <a:lnTo>
                      <a:pt x="1403350" y="506522"/>
                    </a:lnTo>
                    <a:cubicBezTo>
                      <a:pt x="1097051" y="634334"/>
                      <a:pt x="890058" y="708664"/>
                      <a:pt x="730250" y="766872"/>
                    </a:cubicBezTo>
                    <a:cubicBezTo>
                      <a:pt x="570442" y="825080"/>
                      <a:pt x="522817" y="836722"/>
                      <a:pt x="444500" y="855772"/>
                    </a:cubicBezTo>
                    <a:cubicBezTo>
                      <a:pt x="366183" y="874822"/>
                      <a:pt x="315383" y="881172"/>
                      <a:pt x="260350" y="881172"/>
                    </a:cubicBezTo>
                    <a:cubicBezTo>
                      <a:pt x="205317" y="881172"/>
                      <a:pt x="157692" y="872705"/>
                      <a:pt x="114300" y="855772"/>
                    </a:cubicBezTo>
                    <a:cubicBezTo>
                      <a:pt x="70908" y="838839"/>
                      <a:pt x="0" y="779572"/>
                      <a:pt x="0" y="779572"/>
                    </a:cubicBezTo>
                  </a:path>
                </a:pathLst>
              </a:custGeom>
              <a:ln w="57150" cmpd="sng">
                <a:solidFill>
                  <a:schemeClr val="accent4">
                    <a:lumMod val="7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Freeform 11"/>
              <p:cNvSpPr/>
              <p:nvPr/>
            </p:nvSpPr>
            <p:spPr>
              <a:xfrm>
                <a:off x="5600776" y="3622864"/>
                <a:ext cx="911755" cy="407063"/>
              </a:xfrm>
              <a:custGeom>
                <a:avLst/>
                <a:gdLst>
                  <a:gd name="connsiteX0" fmla="*/ 911755 w 911755"/>
                  <a:gd name="connsiteY0" fmla="*/ 0 h 407063"/>
                  <a:gd name="connsiteX1" fmla="*/ 0 w 911755"/>
                  <a:gd name="connsiteY1" fmla="*/ 407063 h 407063"/>
                </a:gdLst>
                <a:ahLst/>
                <a:cxnLst>
                  <a:cxn ang="0">
                    <a:pos x="connsiteX0" y="connsiteY0"/>
                  </a:cxn>
                  <a:cxn ang="0">
                    <a:pos x="connsiteX1" y="connsiteY1"/>
                  </a:cxn>
                </a:cxnLst>
                <a:rect l="l" t="t" r="r" b="b"/>
                <a:pathLst>
                  <a:path w="911755" h="407063">
                    <a:moveTo>
                      <a:pt x="911755" y="0"/>
                    </a:moveTo>
                    <a:lnTo>
                      <a:pt x="0" y="407063"/>
                    </a:lnTo>
                  </a:path>
                </a:pathLst>
              </a:custGeom>
              <a:ln w="5715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grpSp>
        <p:nvGrpSpPr>
          <p:cNvPr id="121897" name="Group 121896"/>
          <p:cNvGrpSpPr/>
          <p:nvPr/>
        </p:nvGrpSpPr>
        <p:grpSpPr>
          <a:xfrm>
            <a:off x="2904230" y="2942054"/>
            <a:ext cx="5555879" cy="1319433"/>
            <a:chOff x="2904230" y="2942054"/>
            <a:chExt cx="5555879" cy="1319433"/>
          </a:xfrm>
        </p:grpSpPr>
        <p:sp>
          <p:nvSpPr>
            <p:cNvPr id="125971" name="Rectangle 34"/>
            <p:cNvSpPr>
              <a:spLocks noChangeArrowheads="1"/>
            </p:cNvSpPr>
            <p:nvPr/>
          </p:nvSpPr>
          <p:spPr bwMode="auto">
            <a:xfrm>
              <a:off x="6450334" y="2942054"/>
              <a:ext cx="2009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5000"/>
                </a:lnSpc>
              </a:pPr>
              <a:r>
                <a:rPr lang="en-US" sz="1600" b="1" i="1" dirty="0" smtClean="0">
                  <a:solidFill>
                    <a:schemeClr val="accent1"/>
                  </a:solidFill>
                </a:rPr>
                <a:t>TC </a:t>
              </a:r>
              <a:r>
                <a:rPr lang="en-US" sz="1600" b="1" i="1" dirty="0">
                  <a:solidFill>
                    <a:schemeClr val="accent1"/>
                  </a:solidFill>
                </a:rPr>
                <a:t>for </a:t>
              </a:r>
              <a:r>
                <a:rPr lang="en-US" sz="1600" b="1" i="1" dirty="0" smtClean="0">
                  <a:solidFill>
                    <a:schemeClr val="accent1"/>
                  </a:solidFill>
                </a:rPr>
                <a:t>Discount </a:t>
              </a:r>
              <a:r>
                <a:rPr lang="en-US" sz="1600" b="1" i="1" dirty="0">
                  <a:solidFill>
                    <a:schemeClr val="accent1"/>
                  </a:solidFill>
                </a:rPr>
                <a:t>1</a:t>
              </a:r>
            </a:p>
          </p:txBody>
        </p:sp>
        <p:grpSp>
          <p:nvGrpSpPr>
            <p:cNvPr id="14" name="Group 13"/>
            <p:cNvGrpSpPr/>
            <p:nvPr/>
          </p:nvGrpSpPr>
          <p:grpSpPr>
            <a:xfrm>
              <a:off x="2904230" y="2957359"/>
              <a:ext cx="3661670" cy="1304128"/>
              <a:chOff x="2828030" y="2919259"/>
              <a:chExt cx="3661670" cy="1304128"/>
            </a:xfrm>
          </p:grpSpPr>
          <p:sp>
            <p:nvSpPr>
              <p:cNvPr id="25" name="Freeform 24"/>
              <p:cNvSpPr/>
              <p:nvPr/>
            </p:nvSpPr>
            <p:spPr>
              <a:xfrm>
                <a:off x="2828030" y="3334074"/>
                <a:ext cx="165100" cy="781050"/>
              </a:xfrm>
              <a:custGeom>
                <a:avLst/>
                <a:gdLst>
                  <a:gd name="connsiteX0" fmla="*/ 0 w 165100"/>
                  <a:gd name="connsiteY0" fmla="*/ 0 h 781050"/>
                  <a:gd name="connsiteX1" fmla="*/ 38100 w 165100"/>
                  <a:gd name="connsiteY1" fmla="*/ 393700 h 781050"/>
                  <a:gd name="connsiteX2" fmla="*/ 107950 w 165100"/>
                  <a:gd name="connsiteY2" fmla="*/ 666750 h 781050"/>
                  <a:gd name="connsiteX3" fmla="*/ 165100 w 1651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165100" h="781050">
                    <a:moveTo>
                      <a:pt x="0" y="0"/>
                    </a:moveTo>
                    <a:cubicBezTo>
                      <a:pt x="10054" y="141287"/>
                      <a:pt x="20108" y="282575"/>
                      <a:pt x="38100" y="393700"/>
                    </a:cubicBezTo>
                    <a:cubicBezTo>
                      <a:pt x="56092" y="504825"/>
                      <a:pt x="86783" y="602192"/>
                      <a:pt x="107950" y="666750"/>
                    </a:cubicBezTo>
                    <a:cubicBezTo>
                      <a:pt x="129117" y="731308"/>
                      <a:pt x="165100" y="781050"/>
                      <a:pt x="165100" y="781050"/>
                    </a:cubicBezTo>
                  </a:path>
                </a:pathLst>
              </a:custGeom>
              <a:ln w="57150" cmpd="sng">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0" name="Freeform 29"/>
              <p:cNvSpPr/>
              <p:nvPr/>
            </p:nvSpPr>
            <p:spPr>
              <a:xfrm>
                <a:off x="2983885" y="3342215"/>
                <a:ext cx="2568045" cy="881172"/>
              </a:xfrm>
              <a:custGeom>
                <a:avLst/>
                <a:gdLst>
                  <a:gd name="connsiteX0" fmla="*/ 3479800 w 3479800"/>
                  <a:gd name="connsiteY0" fmla="*/ 0 h 1320800"/>
                  <a:gd name="connsiteX1" fmla="*/ 2247900 w 3479800"/>
                  <a:gd name="connsiteY1" fmla="*/ 577850 h 1320800"/>
                  <a:gd name="connsiteX2" fmla="*/ 1403350 w 3479800"/>
                  <a:gd name="connsiteY2" fmla="*/ 946150 h 1320800"/>
                  <a:gd name="connsiteX3" fmla="*/ 730250 w 3479800"/>
                  <a:gd name="connsiteY3" fmla="*/ 1206500 h 1320800"/>
                  <a:gd name="connsiteX4" fmla="*/ 444500 w 3479800"/>
                  <a:gd name="connsiteY4" fmla="*/ 1295400 h 1320800"/>
                  <a:gd name="connsiteX5" fmla="*/ 260350 w 3479800"/>
                  <a:gd name="connsiteY5" fmla="*/ 1320800 h 1320800"/>
                  <a:gd name="connsiteX6" fmla="*/ 114300 w 3479800"/>
                  <a:gd name="connsiteY6" fmla="*/ 1295400 h 1320800"/>
                  <a:gd name="connsiteX7" fmla="*/ 0 w 3479800"/>
                  <a:gd name="connsiteY7" fmla="*/ 1219200 h 1320800"/>
                  <a:gd name="connsiteX0" fmla="*/ 2568045 w 2568045"/>
                  <a:gd name="connsiteY0" fmla="*/ 0 h 881172"/>
                  <a:gd name="connsiteX1" fmla="*/ 2247900 w 2568045"/>
                  <a:gd name="connsiteY1" fmla="*/ 138222 h 881172"/>
                  <a:gd name="connsiteX2" fmla="*/ 1403350 w 2568045"/>
                  <a:gd name="connsiteY2" fmla="*/ 506522 h 881172"/>
                  <a:gd name="connsiteX3" fmla="*/ 730250 w 2568045"/>
                  <a:gd name="connsiteY3" fmla="*/ 766872 h 881172"/>
                  <a:gd name="connsiteX4" fmla="*/ 444500 w 2568045"/>
                  <a:gd name="connsiteY4" fmla="*/ 855772 h 881172"/>
                  <a:gd name="connsiteX5" fmla="*/ 260350 w 2568045"/>
                  <a:gd name="connsiteY5" fmla="*/ 881172 h 881172"/>
                  <a:gd name="connsiteX6" fmla="*/ 114300 w 2568045"/>
                  <a:gd name="connsiteY6" fmla="*/ 855772 h 881172"/>
                  <a:gd name="connsiteX7" fmla="*/ 0 w 2568045"/>
                  <a:gd name="connsiteY7" fmla="*/ 779572 h 881172"/>
                  <a:gd name="connsiteX0" fmla="*/ 2568045 w 2568045"/>
                  <a:gd name="connsiteY0" fmla="*/ 0 h 881172"/>
                  <a:gd name="connsiteX1" fmla="*/ 1403350 w 2568045"/>
                  <a:gd name="connsiteY1" fmla="*/ 506522 h 881172"/>
                  <a:gd name="connsiteX2" fmla="*/ 730250 w 2568045"/>
                  <a:gd name="connsiteY2" fmla="*/ 766872 h 881172"/>
                  <a:gd name="connsiteX3" fmla="*/ 444500 w 2568045"/>
                  <a:gd name="connsiteY3" fmla="*/ 855772 h 881172"/>
                  <a:gd name="connsiteX4" fmla="*/ 260350 w 2568045"/>
                  <a:gd name="connsiteY4" fmla="*/ 881172 h 881172"/>
                  <a:gd name="connsiteX5" fmla="*/ 114300 w 2568045"/>
                  <a:gd name="connsiteY5" fmla="*/ 855772 h 881172"/>
                  <a:gd name="connsiteX6" fmla="*/ 0 w 2568045"/>
                  <a:gd name="connsiteY6" fmla="*/ 779572 h 88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8045" h="881172">
                    <a:moveTo>
                      <a:pt x="2568045" y="0"/>
                    </a:moveTo>
                    <a:lnTo>
                      <a:pt x="1403350" y="506522"/>
                    </a:lnTo>
                    <a:cubicBezTo>
                      <a:pt x="1097051" y="634334"/>
                      <a:pt x="890058" y="708664"/>
                      <a:pt x="730250" y="766872"/>
                    </a:cubicBezTo>
                    <a:cubicBezTo>
                      <a:pt x="570442" y="825080"/>
                      <a:pt x="522817" y="836722"/>
                      <a:pt x="444500" y="855772"/>
                    </a:cubicBezTo>
                    <a:cubicBezTo>
                      <a:pt x="366183" y="874822"/>
                      <a:pt x="315383" y="881172"/>
                      <a:pt x="260350" y="881172"/>
                    </a:cubicBezTo>
                    <a:cubicBezTo>
                      <a:pt x="205317" y="881172"/>
                      <a:pt x="157692" y="872705"/>
                      <a:pt x="114300" y="855772"/>
                    </a:cubicBezTo>
                    <a:cubicBezTo>
                      <a:pt x="70908" y="838839"/>
                      <a:pt x="0" y="779572"/>
                      <a:pt x="0" y="779572"/>
                    </a:cubicBezTo>
                  </a:path>
                </a:pathLst>
              </a:custGeom>
              <a:ln w="57150" cmpd="sng">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Freeform 30"/>
              <p:cNvSpPr/>
              <p:nvPr/>
            </p:nvSpPr>
            <p:spPr>
              <a:xfrm>
                <a:off x="5577945" y="2919259"/>
                <a:ext cx="911755" cy="407063"/>
              </a:xfrm>
              <a:custGeom>
                <a:avLst/>
                <a:gdLst>
                  <a:gd name="connsiteX0" fmla="*/ 911755 w 911755"/>
                  <a:gd name="connsiteY0" fmla="*/ 0 h 407063"/>
                  <a:gd name="connsiteX1" fmla="*/ 0 w 911755"/>
                  <a:gd name="connsiteY1" fmla="*/ 407063 h 407063"/>
                </a:gdLst>
                <a:ahLst/>
                <a:cxnLst>
                  <a:cxn ang="0">
                    <a:pos x="connsiteX0" y="connsiteY0"/>
                  </a:cxn>
                  <a:cxn ang="0">
                    <a:pos x="connsiteX1" y="connsiteY1"/>
                  </a:cxn>
                </a:cxnLst>
                <a:rect l="l" t="t" r="r" b="b"/>
                <a:pathLst>
                  <a:path w="911755" h="407063">
                    <a:moveTo>
                      <a:pt x="911755" y="0"/>
                    </a:moveTo>
                    <a:lnTo>
                      <a:pt x="0" y="407063"/>
                    </a:lnTo>
                  </a:path>
                </a:pathLst>
              </a:custGeom>
              <a:ln w="57150" cmpd="sng">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grpSp>
        <p:nvGrpSpPr>
          <p:cNvPr id="121895" name="Group 121894"/>
          <p:cNvGrpSpPr/>
          <p:nvPr/>
        </p:nvGrpSpPr>
        <p:grpSpPr>
          <a:xfrm>
            <a:off x="2287432" y="1556674"/>
            <a:ext cx="5527253" cy="595548"/>
            <a:chOff x="2287432" y="1556674"/>
            <a:chExt cx="5527253" cy="595548"/>
          </a:xfrm>
        </p:grpSpPr>
        <p:sp>
          <p:nvSpPr>
            <p:cNvPr id="18" name="TextBox 17"/>
            <p:cNvSpPr txBox="1"/>
            <p:nvPr/>
          </p:nvSpPr>
          <p:spPr>
            <a:xfrm>
              <a:off x="2287432" y="1556674"/>
              <a:ext cx="1041316" cy="595548"/>
            </a:xfrm>
            <a:prstGeom prst="rect">
              <a:avLst/>
            </a:prstGeom>
            <a:noFill/>
          </p:spPr>
          <p:txBody>
            <a:bodyPr wrap="square" rtlCol="0">
              <a:spAutoFit/>
            </a:bodyPr>
            <a:lstStyle/>
            <a:p>
              <a:pPr>
                <a:lnSpc>
                  <a:spcPct val="90000"/>
                </a:lnSpc>
              </a:pPr>
              <a:r>
                <a:rPr lang="en-US" b="1" dirty="0" smtClean="0">
                  <a:solidFill>
                    <a:schemeClr val="tx2"/>
                  </a:solidFill>
                </a:rPr>
                <a:t>Initial Price</a:t>
              </a:r>
              <a:endParaRPr lang="en-US" b="1" dirty="0">
                <a:solidFill>
                  <a:schemeClr val="tx2"/>
                </a:solidFill>
              </a:endParaRPr>
            </a:p>
          </p:txBody>
        </p:sp>
        <p:sp>
          <p:nvSpPr>
            <p:cNvPr id="19" name="TextBox 18"/>
            <p:cNvSpPr txBox="1"/>
            <p:nvPr/>
          </p:nvSpPr>
          <p:spPr>
            <a:xfrm>
              <a:off x="3353326" y="1766858"/>
              <a:ext cx="1993454" cy="369332"/>
            </a:xfrm>
            <a:prstGeom prst="rect">
              <a:avLst/>
            </a:prstGeom>
            <a:noFill/>
          </p:spPr>
          <p:txBody>
            <a:bodyPr wrap="none" rtlCol="0">
              <a:spAutoFit/>
            </a:bodyPr>
            <a:lstStyle/>
            <a:p>
              <a:r>
                <a:rPr lang="en-US" b="1" dirty="0" smtClean="0">
                  <a:solidFill>
                    <a:schemeClr val="accent1"/>
                  </a:solidFill>
                </a:rPr>
                <a:t>Discount Price 1</a:t>
              </a:r>
              <a:endParaRPr lang="en-US" b="1" dirty="0">
                <a:solidFill>
                  <a:schemeClr val="accent1"/>
                </a:solidFill>
              </a:endParaRPr>
            </a:p>
          </p:txBody>
        </p:sp>
        <p:sp>
          <p:nvSpPr>
            <p:cNvPr id="42" name="TextBox 41"/>
            <p:cNvSpPr txBox="1"/>
            <p:nvPr/>
          </p:nvSpPr>
          <p:spPr>
            <a:xfrm>
              <a:off x="5821231" y="1766858"/>
              <a:ext cx="1993454" cy="369332"/>
            </a:xfrm>
            <a:prstGeom prst="rect">
              <a:avLst/>
            </a:prstGeom>
            <a:noFill/>
          </p:spPr>
          <p:txBody>
            <a:bodyPr wrap="none" rtlCol="0">
              <a:spAutoFit/>
            </a:bodyPr>
            <a:lstStyle/>
            <a:p>
              <a:r>
                <a:rPr lang="en-US" b="1" dirty="0" smtClean="0">
                  <a:solidFill>
                    <a:srgbClr val="89B56E"/>
                  </a:solidFill>
                </a:rPr>
                <a:t>Discount Price 2</a:t>
              </a:r>
              <a:endParaRPr lang="en-US" b="1" dirty="0">
                <a:solidFill>
                  <a:srgbClr val="89B56E"/>
                </a:solidFill>
              </a:endParaRPr>
            </a:p>
          </p:txBody>
        </p:sp>
        <p:cxnSp>
          <p:nvCxnSpPr>
            <p:cNvPr id="22" name="Straight Arrow Connector 21"/>
            <p:cNvCxnSpPr/>
            <p:nvPr/>
          </p:nvCxnSpPr>
          <p:spPr>
            <a:xfrm flipH="1">
              <a:off x="5676976" y="2152222"/>
              <a:ext cx="1913056" cy="0"/>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060085" y="2152222"/>
              <a:ext cx="2594060" cy="0"/>
            </a:xfrm>
            <a:prstGeom prst="straightConnector1">
              <a:avLst/>
            </a:prstGeom>
            <a:ln w="31750">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287432" y="2152222"/>
              <a:ext cx="760568" cy="0"/>
            </a:xfrm>
            <a:prstGeom prst="straightConnector1">
              <a:avLst/>
            </a:prstGeom>
            <a:ln w="31750">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121889" name="TextBox 121888"/>
          <p:cNvSpPr txBox="1"/>
          <p:nvPr/>
        </p:nvSpPr>
        <p:spPr>
          <a:xfrm>
            <a:off x="5763542" y="4820334"/>
            <a:ext cx="1826490" cy="584776"/>
          </a:xfrm>
          <a:prstGeom prst="rect">
            <a:avLst/>
          </a:prstGeom>
          <a:noFill/>
        </p:spPr>
        <p:txBody>
          <a:bodyPr wrap="square" rtlCol="0">
            <a:spAutoFit/>
          </a:bodyPr>
          <a:lstStyle/>
          <a:p>
            <a:pPr algn="ctr"/>
            <a:r>
              <a:rPr lang="en-US" sz="1600" dirty="0" smtClean="0"/>
              <a:t>Possible Order Quantities</a:t>
            </a:r>
            <a:endParaRPr lang="en-US" sz="1600" dirty="0"/>
          </a:p>
        </p:txBody>
      </p:sp>
      <p:grpSp>
        <p:nvGrpSpPr>
          <p:cNvPr id="121904" name="Group 121903"/>
          <p:cNvGrpSpPr/>
          <p:nvPr/>
        </p:nvGrpSpPr>
        <p:grpSpPr>
          <a:xfrm>
            <a:off x="3424879" y="3994761"/>
            <a:ext cx="2733295" cy="868575"/>
            <a:chOff x="3424879" y="3994761"/>
            <a:chExt cx="2733295" cy="868575"/>
          </a:xfrm>
        </p:grpSpPr>
        <p:sp>
          <p:nvSpPr>
            <p:cNvPr id="37" name="Oval 36"/>
            <p:cNvSpPr/>
            <p:nvPr/>
          </p:nvSpPr>
          <p:spPr>
            <a:xfrm>
              <a:off x="5594881" y="3994761"/>
              <a:ext cx="146532" cy="14653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Arrow Connector 51"/>
            <p:cNvCxnSpPr/>
            <p:nvPr/>
          </p:nvCxnSpPr>
          <p:spPr>
            <a:xfrm flipH="1" flipV="1">
              <a:off x="5741413" y="4153224"/>
              <a:ext cx="416761" cy="710112"/>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3424879" y="4318324"/>
              <a:ext cx="2733295" cy="545012"/>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21902" name="Group 121901"/>
          <p:cNvGrpSpPr/>
          <p:nvPr/>
        </p:nvGrpSpPr>
        <p:grpSpPr>
          <a:xfrm>
            <a:off x="3148055" y="3486531"/>
            <a:ext cx="1277298" cy="401157"/>
            <a:chOff x="3148055" y="3486531"/>
            <a:chExt cx="1277298" cy="401157"/>
          </a:xfrm>
        </p:grpSpPr>
        <p:sp>
          <p:nvSpPr>
            <p:cNvPr id="16" name="Rectangle 15"/>
            <p:cNvSpPr/>
            <p:nvPr/>
          </p:nvSpPr>
          <p:spPr>
            <a:xfrm>
              <a:off x="3148055" y="3486531"/>
              <a:ext cx="165100" cy="165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892" name="TextBox 121891"/>
            <p:cNvSpPr txBox="1"/>
            <p:nvPr/>
          </p:nvSpPr>
          <p:spPr>
            <a:xfrm>
              <a:off x="3173200" y="3579911"/>
              <a:ext cx="1252153" cy="307777"/>
            </a:xfrm>
            <a:prstGeom prst="rect">
              <a:avLst/>
            </a:prstGeom>
            <a:noFill/>
          </p:spPr>
          <p:txBody>
            <a:bodyPr wrap="none" rtlCol="0">
              <a:spAutoFit/>
            </a:bodyPr>
            <a:lstStyle/>
            <a:p>
              <a:r>
                <a:rPr lang="en-US" sz="1400" b="1" dirty="0" smtClean="0">
                  <a:solidFill>
                    <a:srgbClr val="255898"/>
                  </a:solidFill>
                </a:rPr>
                <a:t>Not Feasible</a:t>
              </a:r>
              <a:endParaRPr lang="en-US" sz="1400" b="1" dirty="0">
                <a:solidFill>
                  <a:srgbClr val="255898"/>
                </a:solidFill>
              </a:endParaRPr>
            </a:p>
          </p:txBody>
        </p:sp>
      </p:grpSp>
      <p:grpSp>
        <p:nvGrpSpPr>
          <p:cNvPr id="121903" name="Group 121902"/>
          <p:cNvGrpSpPr/>
          <p:nvPr/>
        </p:nvGrpSpPr>
        <p:grpSpPr>
          <a:xfrm>
            <a:off x="3177377" y="4863336"/>
            <a:ext cx="1252153" cy="389374"/>
            <a:chOff x="3177377" y="4863336"/>
            <a:chExt cx="1252153" cy="389374"/>
          </a:xfrm>
        </p:grpSpPr>
        <p:sp>
          <p:nvSpPr>
            <p:cNvPr id="38" name="Rectangle 37"/>
            <p:cNvSpPr/>
            <p:nvPr/>
          </p:nvSpPr>
          <p:spPr>
            <a:xfrm>
              <a:off x="3235791" y="4863336"/>
              <a:ext cx="165100" cy="1651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p:cNvSpPr txBox="1"/>
            <p:nvPr/>
          </p:nvSpPr>
          <p:spPr>
            <a:xfrm>
              <a:off x="3177377" y="4944933"/>
              <a:ext cx="1252153" cy="307777"/>
            </a:xfrm>
            <a:prstGeom prst="rect">
              <a:avLst/>
            </a:prstGeom>
            <a:noFill/>
          </p:spPr>
          <p:txBody>
            <a:bodyPr wrap="none" rtlCol="0">
              <a:spAutoFit/>
            </a:bodyPr>
            <a:lstStyle/>
            <a:p>
              <a:r>
                <a:rPr lang="en-US" sz="1400" b="1" dirty="0" smtClean="0">
                  <a:solidFill>
                    <a:schemeClr val="accent4">
                      <a:lumMod val="75000"/>
                    </a:schemeClr>
                  </a:solidFill>
                </a:rPr>
                <a:t>Not Feasible</a:t>
              </a:r>
              <a:endParaRPr lang="en-US" sz="1400" b="1" dirty="0">
                <a:solidFill>
                  <a:schemeClr val="accent4">
                    <a:lumMod val="75000"/>
                  </a:schemeClr>
                </a:solidFill>
              </a:endParaRPr>
            </a:p>
          </p:txBody>
        </p:sp>
      </p:grpSp>
      <p:grpSp>
        <p:nvGrpSpPr>
          <p:cNvPr id="121905" name="Group 121904"/>
          <p:cNvGrpSpPr/>
          <p:nvPr/>
        </p:nvGrpSpPr>
        <p:grpSpPr>
          <a:xfrm>
            <a:off x="3176302" y="4167450"/>
            <a:ext cx="903162" cy="501925"/>
            <a:chOff x="3176302" y="4167450"/>
            <a:chExt cx="903162" cy="501925"/>
          </a:xfrm>
        </p:grpSpPr>
        <p:sp>
          <p:nvSpPr>
            <p:cNvPr id="17" name="Oval 16"/>
            <p:cNvSpPr/>
            <p:nvPr/>
          </p:nvSpPr>
          <p:spPr>
            <a:xfrm>
              <a:off x="3231214" y="4167450"/>
              <a:ext cx="146532" cy="14653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TextBox 58"/>
            <p:cNvSpPr txBox="1"/>
            <p:nvPr/>
          </p:nvSpPr>
          <p:spPr>
            <a:xfrm>
              <a:off x="3176302" y="4361598"/>
              <a:ext cx="903162" cy="307777"/>
            </a:xfrm>
            <a:prstGeom prst="rect">
              <a:avLst/>
            </a:prstGeom>
            <a:noFill/>
          </p:spPr>
          <p:txBody>
            <a:bodyPr wrap="none" rtlCol="0">
              <a:spAutoFit/>
            </a:bodyPr>
            <a:lstStyle/>
            <a:p>
              <a:r>
                <a:rPr lang="en-US" sz="1400" b="1" dirty="0" smtClean="0">
                  <a:solidFill>
                    <a:schemeClr val="accent1"/>
                  </a:solidFill>
                </a:rPr>
                <a:t>Feasible</a:t>
              </a:r>
              <a:endParaRPr lang="en-US" sz="1400" b="1" dirty="0">
                <a:solidFill>
                  <a:schemeClr val="accent1"/>
                </a:solidFill>
              </a:endParaRPr>
            </a:p>
          </p:txBody>
        </p:sp>
      </p:grpSp>
    </p:spTree>
    <p:extLst>
      <p:ext uri="{BB962C8B-B14F-4D97-AF65-F5344CB8AC3E}">
        <p14:creationId xmlns:p14="http://schemas.microsoft.com/office/powerpoint/2010/main" val="7741067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21893"/>
                                        </p:tgtEl>
                                        <p:attrNameLst>
                                          <p:attrName>style.visibility</p:attrName>
                                        </p:attrNameLst>
                                      </p:cBhvr>
                                      <p:to>
                                        <p:strVal val="visible"/>
                                      </p:to>
                                    </p:set>
                                    <p:animEffect transition="in" filter="strips(upRight)">
                                      <p:cBhvr>
                                        <p:cTn id="7" dur="1000"/>
                                        <p:tgtEl>
                                          <p:spTgt spid="121893"/>
                                        </p:tgtEl>
                                      </p:cBhvr>
                                    </p:animEffect>
                                  </p:childTnLst>
                                </p:cTn>
                              </p:par>
                            </p:childTnLst>
                          </p:cTn>
                        </p:par>
                        <p:par>
                          <p:cTn id="8" fill="hold">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21894"/>
                                        </p:tgtEl>
                                        <p:attrNameLst>
                                          <p:attrName>style.visibility</p:attrName>
                                        </p:attrNameLst>
                                      </p:cBhvr>
                                      <p:to>
                                        <p:strVal val="visible"/>
                                      </p:to>
                                    </p:set>
                                    <p:animEffect transition="in" filter="wipe(down)">
                                      <p:cBhvr>
                                        <p:cTn id="11" dur="1000"/>
                                        <p:tgtEl>
                                          <p:spTgt spid="121894"/>
                                        </p:tgtEl>
                                      </p:cBhvr>
                                    </p:animEffect>
                                  </p:childTnLst>
                                </p:cTn>
                              </p:par>
                              <p:par>
                                <p:cTn id="12" presetID="22" presetClass="entr" presetSubtype="8" fill="hold" nodeType="withEffect">
                                  <p:stCondLst>
                                    <p:cond delay="1000"/>
                                  </p:stCondLst>
                                  <p:childTnLst>
                                    <p:set>
                                      <p:cBhvr>
                                        <p:cTn id="13" dur="1" fill="hold">
                                          <p:stCondLst>
                                            <p:cond delay="0"/>
                                          </p:stCondLst>
                                        </p:cTn>
                                        <p:tgtEl>
                                          <p:spTgt spid="121895"/>
                                        </p:tgtEl>
                                        <p:attrNameLst>
                                          <p:attrName>style.visibility</p:attrName>
                                        </p:attrNameLst>
                                      </p:cBhvr>
                                      <p:to>
                                        <p:strVal val="visible"/>
                                      </p:to>
                                    </p:set>
                                    <p:animEffect transition="in" filter="wipe(left)">
                                      <p:cBhvr>
                                        <p:cTn id="14" dur="1000"/>
                                        <p:tgtEl>
                                          <p:spTgt spid="121895"/>
                                        </p:tgtEl>
                                      </p:cBhvr>
                                    </p:animEffect>
                                  </p:childTnLst>
                                </p:cTn>
                              </p:par>
                            </p:childTnLst>
                          </p:cTn>
                        </p:par>
                        <p:par>
                          <p:cTn id="15" fill="hold">
                            <p:stCondLst>
                              <p:cond delay="4000"/>
                            </p:stCondLst>
                            <p:childTnLst>
                              <p:par>
                                <p:cTn id="16" presetID="22" presetClass="entr" presetSubtype="8" fill="hold" nodeType="afterEffect">
                                  <p:stCondLst>
                                    <p:cond delay="2000"/>
                                  </p:stCondLst>
                                  <p:childTnLst>
                                    <p:set>
                                      <p:cBhvr>
                                        <p:cTn id="17" dur="1" fill="hold">
                                          <p:stCondLst>
                                            <p:cond delay="0"/>
                                          </p:stCondLst>
                                        </p:cTn>
                                        <p:tgtEl>
                                          <p:spTgt spid="121896"/>
                                        </p:tgtEl>
                                        <p:attrNameLst>
                                          <p:attrName>style.visibility</p:attrName>
                                        </p:attrNameLst>
                                      </p:cBhvr>
                                      <p:to>
                                        <p:strVal val="visible"/>
                                      </p:to>
                                    </p:set>
                                    <p:animEffect transition="in" filter="wipe(left)">
                                      <p:cBhvr>
                                        <p:cTn id="18" dur="1000"/>
                                        <p:tgtEl>
                                          <p:spTgt spid="121896"/>
                                        </p:tgtEl>
                                      </p:cBhvr>
                                    </p:animEffect>
                                  </p:childTnLst>
                                </p:cTn>
                              </p:par>
                            </p:childTnLst>
                          </p:cTn>
                        </p:par>
                        <p:par>
                          <p:cTn id="19" fill="hold">
                            <p:stCondLst>
                              <p:cond delay="7000"/>
                            </p:stCondLst>
                            <p:childTnLst>
                              <p:par>
                                <p:cTn id="20" presetID="22" presetClass="entr" presetSubtype="8" fill="hold" nodeType="afterEffect">
                                  <p:stCondLst>
                                    <p:cond delay="1000"/>
                                  </p:stCondLst>
                                  <p:childTnLst>
                                    <p:set>
                                      <p:cBhvr>
                                        <p:cTn id="21" dur="1" fill="hold">
                                          <p:stCondLst>
                                            <p:cond delay="0"/>
                                          </p:stCondLst>
                                        </p:cTn>
                                        <p:tgtEl>
                                          <p:spTgt spid="121897"/>
                                        </p:tgtEl>
                                        <p:attrNameLst>
                                          <p:attrName>style.visibility</p:attrName>
                                        </p:attrNameLst>
                                      </p:cBhvr>
                                      <p:to>
                                        <p:strVal val="visible"/>
                                      </p:to>
                                    </p:set>
                                    <p:animEffect transition="in" filter="wipe(left)">
                                      <p:cBhvr>
                                        <p:cTn id="22" dur="1000"/>
                                        <p:tgtEl>
                                          <p:spTgt spid="121897"/>
                                        </p:tgtEl>
                                      </p:cBhvr>
                                    </p:animEffect>
                                  </p:childTnLst>
                                </p:cTn>
                              </p:par>
                            </p:childTnLst>
                          </p:cTn>
                        </p:par>
                        <p:par>
                          <p:cTn id="23" fill="hold">
                            <p:stCondLst>
                              <p:cond delay="9000"/>
                            </p:stCondLst>
                            <p:childTnLst>
                              <p:par>
                                <p:cTn id="24" presetID="22" presetClass="entr" presetSubtype="8" fill="hold" nodeType="afterEffect">
                                  <p:stCondLst>
                                    <p:cond delay="1000"/>
                                  </p:stCondLst>
                                  <p:childTnLst>
                                    <p:set>
                                      <p:cBhvr>
                                        <p:cTn id="25" dur="1" fill="hold">
                                          <p:stCondLst>
                                            <p:cond delay="0"/>
                                          </p:stCondLst>
                                        </p:cTn>
                                        <p:tgtEl>
                                          <p:spTgt spid="121899"/>
                                        </p:tgtEl>
                                        <p:attrNameLst>
                                          <p:attrName>style.visibility</p:attrName>
                                        </p:attrNameLst>
                                      </p:cBhvr>
                                      <p:to>
                                        <p:strVal val="visible"/>
                                      </p:to>
                                    </p:set>
                                    <p:animEffect transition="in" filter="wipe(left)">
                                      <p:cBhvr>
                                        <p:cTn id="26" dur="1000"/>
                                        <p:tgtEl>
                                          <p:spTgt spid="121899"/>
                                        </p:tgtEl>
                                      </p:cBhvr>
                                    </p:animEffect>
                                  </p:childTnLst>
                                </p:cTn>
                              </p:par>
                            </p:childTnLst>
                          </p:cTn>
                        </p:par>
                        <p:par>
                          <p:cTn id="27" fill="hold">
                            <p:stCondLst>
                              <p:cond delay="11000"/>
                            </p:stCondLst>
                            <p:childTnLst>
                              <p:par>
                                <p:cTn id="28" presetID="22" presetClass="entr" presetSubtype="8" fill="hold" nodeType="afterEffect">
                                  <p:stCondLst>
                                    <p:cond delay="1000"/>
                                  </p:stCondLst>
                                  <p:childTnLst>
                                    <p:set>
                                      <p:cBhvr>
                                        <p:cTn id="29" dur="1" fill="hold">
                                          <p:stCondLst>
                                            <p:cond delay="0"/>
                                          </p:stCondLst>
                                        </p:cTn>
                                        <p:tgtEl>
                                          <p:spTgt spid="121902"/>
                                        </p:tgtEl>
                                        <p:attrNameLst>
                                          <p:attrName>style.visibility</p:attrName>
                                        </p:attrNameLst>
                                      </p:cBhvr>
                                      <p:to>
                                        <p:strVal val="visible"/>
                                      </p:to>
                                    </p:set>
                                    <p:animEffect transition="in" filter="wipe(left)">
                                      <p:cBhvr>
                                        <p:cTn id="30" dur="1000"/>
                                        <p:tgtEl>
                                          <p:spTgt spid="121902"/>
                                        </p:tgtEl>
                                      </p:cBhvr>
                                    </p:animEffect>
                                  </p:childTnLst>
                                </p:cTn>
                              </p:par>
                            </p:childTnLst>
                          </p:cTn>
                        </p:par>
                        <p:par>
                          <p:cTn id="31" fill="hold">
                            <p:stCondLst>
                              <p:cond delay="13000"/>
                            </p:stCondLst>
                            <p:childTnLst>
                              <p:par>
                                <p:cTn id="32" presetID="22" presetClass="entr" presetSubtype="8" fill="hold" nodeType="afterEffect">
                                  <p:stCondLst>
                                    <p:cond delay="1000"/>
                                  </p:stCondLst>
                                  <p:childTnLst>
                                    <p:set>
                                      <p:cBhvr>
                                        <p:cTn id="33" dur="1" fill="hold">
                                          <p:stCondLst>
                                            <p:cond delay="0"/>
                                          </p:stCondLst>
                                        </p:cTn>
                                        <p:tgtEl>
                                          <p:spTgt spid="121905"/>
                                        </p:tgtEl>
                                        <p:attrNameLst>
                                          <p:attrName>style.visibility</p:attrName>
                                        </p:attrNameLst>
                                      </p:cBhvr>
                                      <p:to>
                                        <p:strVal val="visible"/>
                                      </p:to>
                                    </p:set>
                                    <p:animEffect transition="in" filter="wipe(left)">
                                      <p:cBhvr>
                                        <p:cTn id="34" dur="1000"/>
                                        <p:tgtEl>
                                          <p:spTgt spid="121905"/>
                                        </p:tgtEl>
                                      </p:cBhvr>
                                    </p:animEffect>
                                  </p:childTnLst>
                                </p:cTn>
                              </p:par>
                            </p:childTnLst>
                          </p:cTn>
                        </p:par>
                        <p:par>
                          <p:cTn id="35" fill="hold">
                            <p:stCondLst>
                              <p:cond delay="15000"/>
                            </p:stCondLst>
                            <p:childTnLst>
                              <p:par>
                                <p:cTn id="36" presetID="22" presetClass="entr" presetSubtype="8" fill="hold" nodeType="afterEffect">
                                  <p:stCondLst>
                                    <p:cond delay="1000"/>
                                  </p:stCondLst>
                                  <p:childTnLst>
                                    <p:set>
                                      <p:cBhvr>
                                        <p:cTn id="37" dur="1" fill="hold">
                                          <p:stCondLst>
                                            <p:cond delay="0"/>
                                          </p:stCondLst>
                                        </p:cTn>
                                        <p:tgtEl>
                                          <p:spTgt spid="121903"/>
                                        </p:tgtEl>
                                        <p:attrNameLst>
                                          <p:attrName>style.visibility</p:attrName>
                                        </p:attrNameLst>
                                      </p:cBhvr>
                                      <p:to>
                                        <p:strVal val="visible"/>
                                      </p:to>
                                    </p:set>
                                    <p:animEffect transition="in" filter="wipe(left)">
                                      <p:cBhvr>
                                        <p:cTn id="38" dur="1000"/>
                                        <p:tgtEl>
                                          <p:spTgt spid="121903"/>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9" fill="hold" nodeType="clickEffect">
                                  <p:stCondLst>
                                    <p:cond delay="0"/>
                                  </p:stCondLst>
                                  <p:childTnLst>
                                    <p:set>
                                      <p:cBhvr>
                                        <p:cTn id="42" dur="1" fill="hold">
                                          <p:stCondLst>
                                            <p:cond delay="0"/>
                                          </p:stCondLst>
                                        </p:cTn>
                                        <p:tgtEl>
                                          <p:spTgt spid="121904"/>
                                        </p:tgtEl>
                                        <p:attrNameLst>
                                          <p:attrName>style.visibility</p:attrName>
                                        </p:attrNameLst>
                                      </p:cBhvr>
                                      <p:to>
                                        <p:strVal val="visible"/>
                                      </p:to>
                                    </p:set>
                                    <p:animEffect transition="in" filter="strips(upLeft)">
                                      <p:cBhvr>
                                        <p:cTn id="43" dur="1000"/>
                                        <p:tgtEl>
                                          <p:spTgt spid="121904"/>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121889"/>
                                        </p:tgtEl>
                                        <p:attrNameLst>
                                          <p:attrName>style.visibility</p:attrName>
                                        </p:attrNameLst>
                                      </p:cBhvr>
                                      <p:to>
                                        <p:strVal val="visible"/>
                                      </p:to>
                                    </p:set>
                                    <p:animEffect transition="in" filter="strips(downRight)">
                                      <p:cBhvr>
                                        <p:cTn id="46" dur="1000"/>
                                        <p:tgtEl>
                                          <p:spTgt spid="121889"/>
                                        </p:tgtEl>
                                      </p:cBhvr>
                                    </p:animEffect>
                                  </p:childTnLst>
                                </p:cTn>
                              </p:par>
                            </p:childTnLst>
                          </p:cTn>
                        </p:par>
                        <p:par>
                          <p:cTn id="47" fill="hold">
                            <p:stCondLst>
                              <p:cond delay="1000"/>
                            </p:stCondLst>
                            <p:childTnLst>
                              <p:par>
                                <p:cTn id="48" presetID="22" presetClass="entr" presetSubtype="8" fill="hold" nodeType="afterEffect">
                                  <p:stCondLst>
                                    <p:cond delay="1000"/>
                                  </p:stCondLst>
                                  <p:childTnLst>
                                    <p:set>
                                      <p:cBhvr>
                                        <p:cTn id="49" dur="1" fill="hold">
                                          <p:stCondLst>
                                            <p:cond delay="0"/>
                                          </p:stCondLst>
                                        </p:cTn>
                                        <p:tgtEl>
                                          <p:spTgt spid="121906"/>
                                        </p:tgtEl>
                                        <p:attrNameLst>
                                          <p:attrName>style.visibility</p:attrName>
                                        </p:attrNameLst>
                                      </p:cBhvr>
                                      <p:to>
                                        <p:strVal val="visible"/>
                                      </p:to>
                                    </p:set>
                                    <p:animEffect transition="in" filter="wipe(left)">
                                      <p:cBhvr>
                                        <p:cTn id="50" dur="1000"/>
                                        <p:tgtEl>
                                          <p:spTgt spid="121906"/>
                                        </p:tgtEl>
                                      </p:cBhvr>
                                    </p:animEffect>
                                  </p:childTnLst>
                                </p:cTn>
                              </p:par>
                            </p:childTnLst>
                          </p:cTn>
                        </p:par>
                        <p:par>
                          <p:cTn id="51" fill="hold">
                            <p:stCondLst>
                              <p:cond delay="3000"/>
                            </p:stCondLst>
                            <p:childTnLst>
                              <p:par>
                                <p:cTn id="52" presetID="22" presetClass="entr" presetSubtype="8" fill="hold" nodeType="afterEffect">
                                  <p:stCondLst>
                                    <p:cond delay="1000"/>
                                  </p:stCondLst>
                                  <p:childTnLst>
                                    <p:set>
                                      <p:cBhvr>
                                        <p:cTn id="53" dur="1" fill="hold">
                                          <p:stCondLst>
                                            <p:cond delay="0"/>
                                          </p:stCondLst>
                                        </p:cTn>
                                        <p:tgtEl>
                                          <p:spTgt spid="121907"/>
                                        </p:tgtEl>
                                        <p:attrNameLst>
                                          <p:attrName>style.visibility</p:attrName>
                                        </p:attrNameLst>
                                      </p:cBhvr>
                                      <p:to>
                                        <p:strVal val="visible"/>
                                      </p:to>
                                    </p:set>
                                    <p:animEffect transition="in" filter="wipe(left)">
                                      <p:cBhvr>
                                        <p:cTn id="54" dur="1000"/>
                                        <p:tgtEl>
                                          <p:spTgt spid="121907"/>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121898"/>
                                        </p:tgtEl>
                                        <p:attrNameLst>
                                          <p:attrName>style.visibility</p:attrName>
                                        </p:attrNameLst>
                                      </p:cBhvr>
                                      <p:to>
                                        <p:strVal val="visible"/>
                                      </p:to>
                                    </p:set>
                                    <p:animEffect transition="in" filter="wipe(left)">
                                      <p:cBhvr>
                                        <p:cTn id="58" dur="1000"/>
                                        <p:tgtEl>
                                          <p:spTgt spid="121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8" grpId="0" autoUpdateAnimBg="0"/>
      <p:bldP spid="1218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Rectangle 2"/>
          <p:cNvSpPr>
            <a:spLocks noGrp="1" noChangeArrowheads="1"/>
          </p:cNvSpPr>
          <p:nvPr>
            <p:ph type="title"/>
          </p:nvPr>
        </p:nvSpPr>
        <p:spPr>
          <a:xfrm>
            <a:off x="547688" y="608013"/>
            <a:ext cx="8048625" cy="1001712"/>
          </a:xfrm>
        </p:spPr>
        <p:txBody>
          <a:bodyPr/>
          <a:lstStyle/>
          <a:p>
            <a:r>
              <a:rPr lang="en-US" dirty="0">
                <a:latin typeface="Arial" charset="0"/>
                <a:cs typeface="Arial" charset="0"/>
              </a:rPr>
              <a:t>Quantity Discount Example</a:t>
            </a:r>
          </a:p>
        </p:txBody>
      </p:sp>
      <p:sp>
        <p:nvSpPr>
          <p:cNvPr id="122883" name="Rectangle 3"/>
          <p:cNvSpPr>
            <a:spLocks noChangeArrowheads="1"/>
          </p:cNvSpPr>
          <p:nvPr/>
        </p:nvSpPr>
        <p:spPr bwMode="auto">
          <a:xfrm>
            <a:off x="550863" y="1754188"/>
            <a:ext cx="5627687"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40000"/>
              </a:spcBef>
              <a:buFont typeface="Times" charset="0"/>
              <a:buNone/>
            </a:pPr>
            <a:r>
              <a:rPr lang="en-US" sz="2800" dirty="0"/>
              <a:t>Calculate </a:t>
            </a:r>
            <a:r>
              <a:rPr lang="en-US" sz="2800" i="1" dirty="0">
                <a:latin typeface="Times New Roman" charset="0"/>
                <a:cs typeface="Times New Roman" charset="0"/>
              </a:rPr>
              <a:t>Q</a:t>
            </a:r>
            <a:r>
              <a:rPr lang="en-US" sz="2800" dirty="0"/>
              <a:t>* for every discount starting with the lowest price</a:t>
            </a:r>
          </a:p>
        </p:txBody>
      </p:sp>
      <p:grpSp>
        <p:nvGrpSpPr>
          <p:cNvPr id="2" name="Group 1"/>
          <p:cNvGrpSpPr>
            <a:grpSpLocks/>
          </p:cNvGrpSpPr>
          <p:nvPr/>
        </p:nvGrpSpPr>
        <p:grpSpPr bwMode="auto">
          <a:xfrm>
            <a:off x="6159500" y="1460500"/>
            <a:ext cx="2628900" cy="1346200"/>
            <a:chOff x="6159500" y="1460500"/>
            <a:chExt cx="2628900" cy="1346200"/>
          </a:xfrm>
        </p:grpSpPr>
        <p:sp>
          <p:nvSpPr>
            <p:cNvPr id="1080" name="Rectangle 5"/>
            <p:cNvSpPr>
              <a:spLocks noChangeArrowheads="1"/>
            </p:cNvSpPr>
            <p:nvPr/>
          </p:nvSpPr>
          <p:spPr bwMode="auto">
            <a:xfrm>
              <a:off x="6159500" y="1460500"/>
              <a:ext cx="2628900" cy="1346200"/>
            </a:xfrm>
            <a:prstGeom prst="rect">
              <a:avLst/>
            </a:prstGeom>
            <a:solidFill>
              <a:schemeClr val="accent2"/>
            </a:solidFill>
            <a:ln w="9525">
              <a:solidFill>
                <a:schemeClr val="tx1"/>
              </a:solidFill>
              <a:miter lim="800000"/>
              <a:headEnd/>
              <a:tailEnd/>
            </a:ln>
          </p:spPr>
          <p:txBody>
            <a:bodyPr wrap="none" anchor="ctr"/>
            <a:lstStyle/>
            <a:p>
              <a:endParaRPr lang="en-US" dirty="0"/>
            </a:p>
          </p:txBody>
        </p:sp>
        <p:graphicFrame>
          <p:nvGraphicFramePr>
            <p:cNvPr id="1073" name="Object 49"/>
            <p:cNvGraphicFramePr>
              <a:graphicFrameLocks noChangeAspect="1"/>
            </p:cNvGraphicFramePr>
            <p:nvPr/>
          </p:nvGraphicFramePr>
          <p:xfrm>
            <a:off x="6592888" y="1651000"/>
            <a:ext cx="1752600" cy="977900"/>
          </p:xfrm>
          <a:graphic>
            <a:graphicData uri="http://schemas.openxmlformats.org/presentationml/2006/ole">
              <mc:AlternateContent xmlns:mc="http://schemas.openxmlformats.org/markup-compatibility/2006">
                <mc:Choice xmlns:v="urn:schemas-microsoft-com:vml" Requires="v">
                  <p:oleObj spid="_x0000_s490647" name="Equation" r:id="rId3" imgW="1737000" imgH="969120" progId="Equation.3">
                    <p:embed/>
                  </p:oleObj>
                </mc:Choice>
                <mc:Fallback>
                  <p:oleObj name="Equation" r:id="rId3" imgW="1737000" imgH="969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888" y="1651000"/>
                          <a:ext cx="1752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2" name="Group 21"/>
          <p:cNvGrpSpPr/>
          <p:nvPr/>
        </p:nvGrpSpPr>
        <p:grpSpPr>
          <a:xfrm>
            <a:off x="923925" y="3009900"/>
            <a:ext cx="7672388" cy="1073150"/>
            <a:chOff x="923925" y="2743200"/>
            <a:chExt cx="7672388" cy="1073150"/>
          </a:xfrm>
        </p:grpSpPr>
        <p:sp>
          <p:nvSpPr>
            <p:cNvPr id="23" name="Rectangle 14"/>
            <p:cNvSpPr>
              <a:spLocks noChangeArrowheads="1"/>
            </p:cNvSpPr>
            <p:nvPr/>
          </p:nvSpPr>
          <p:spPr bwMode="auto">
            <a:xfrm>
              <a:off x="923925" y="2989263"/>
              <a:ext cx="7672388" cy="5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en-US" sz="2800" i="1" dirty="0" smtClean="0">
                  <a:latin typeface="Times New Roman" charset="0"/>
                  <a:cs typeface="Times New Roman" charset="0"/>
                </a:rPr>
                <a:t>Q</a:t>
              </a:r>
              <a:r>
                <a:rPr lang="en-US" sz="2800" baseline="-25000" dirty="0" smtClean="0"/>
                <a:t>$96</a:t>
              </a:r>
              <a:r>
                <a:rPr lang="en-US" sz="2800" dirty="0" smtClean="0"/>
                <a:t>* </a:t>
              </a:r>
              <a:r>
                <a:rPr lang="en-US" sz="2800" dirty="0"/>
                <a:t>=                           </a:t>
              </a:r>
              <a:r>
                <a:rPr lang="en-US" sz="2800" dirty="0" smtClean="0"/>
                <a:t>    = 278 drones/</a:t>
              </a:r>
              <a:r>
                <a:rPr lang="en-US" sz="2800" dirty="0"/>
                <a:t>order</a:t>
              </a:r>
            </a:p>
          </p:txBody>
        </p:sp>
        <p:sp>
          <p:nvSpPr>
            <p:cNvPr id="24" name="Freeform 15"/>
            <p:cNvSpPr>
              <a:spLocks/>
            </p:cNvSpPr>
            <p:nvPr/>
          </p:nvSpPr>
          <p:spPr bwMode="auto">
            <a:xfrm>
              <a:off x="2276476" y="2794000"/>
              <a:ext cx="2739864" cy="914400"/>
            </a:xfrm>
            <a:custGeom>
              <a:avLst/>
              <a:gdLst>
                <a:gd name="T0" fmla="*/ 0 w 1454"/>
                <a:gd name="T1" fmla="*/ 396 h 576"/>
                <a:gd name="T2" fmla="*/ 56 w 1454"/>
                <a:gd name="T3" fmla="*/ 344 h 576"/>
                <a:gd name="T4" fmla="*/ 108 w 1454"/>
                <a:gd name="T5" fmla="*/ 576 h 576"/>
                <a:gd name="T6" fmla="*/ 164 w 1454"/>
                <a:gd name="T7" fmla="*/ 0 h 576"/>
                <a:gd name="T8" fmla="*/ 1454 w 1454"/>
                <a:gd name="T9" fmla="*/ 0 h 576"/>
                <a:gd name="T10" fmla="*/ 0 60000 65536"/>
                <a:gd name="T11" fmla="*/ 0 60000 65536"/>
                <a:gd name="T12" fmla="*/ 0 60000 65536"/>
                <a:gd name="T13" fmla="*/ 0 60000 65536"/>
                <a:gd name="T14" fmla="*/ 0 60000 65536"/>
                <a:gd name="T15" fmla="*/ 0 w 1454"/>
                <a:gd name="T16" fmla="*/ 0 h 576"/>
                <a:gd name="T17" fmla="*/ 1454 w 1454"/>
                <a:gd name="T18" fmla="*/ 576 h 576"/>
                <a:gd name="connsiteX0" fmla="*/ 0 w 11100"/>
                <a:gd name="connsiteY0" fmla="*/ 6875 h 10000"/>
                <a:gd name="connsiteX1" fmla="*/ 385 w 11100"/>
                <a:gd name="connsiteY1" fmla="*/ 5972 h 10000"/>
                <a:gd name="connsiteX2" fmla="*/ 743 w 11100"/>
                <a:gd name="connsiteY2" fmla="*/ 10000 h 10000"/>
                <a:gd name="connsiteX3" fmla="*/ 1128 w 11100"/>
                <a:gd name="connsiteY3" fmla="*/ 0 h 10000"/>
                <a:gd name="connsiteX4" fmla="*/ 11100 w 11100"/>
                <a:gd name="connsiteY4" fmla="*/ 0 h 10000"/>
                <a:gd name="connsiteX0" fmla="*/ 0 w 11870"/>
                <a:gd name="connsiteY0" fmla="*/ 6875 h 10000"/>
                <a:gd name="connsiteX1" fmla="*/ 385 w 11870"/>
                <a:gd name="connsiteY1" fmla="*/ 5972 h 10000"/>
                <a:gd name="connsiteX2" fmla="*/ 743 w 11870"/>
                <a:gd name="connsiteY2" fmla="*/ 10000 h 10000"/>
                <a:gd name="connsiteX3" fmla="*/ 1128 w 11870"/>
                <a:gd name="connsiteY3" fmla="*/ 0 h 10000"/>
                <a:gd name="connsiteX4" fmla="*/ 11870 w 1187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0" h="10000">
                  <a:moveTo>
                    <a:pt x="0" y="6875"/>
                  </a:moveTo>
                  <a:lnTo>
                    <a:pt x="385" y="5972"/>
                  </a:lnTo>
                  <a:cubicBezTo>
                    <a:pt x="504" y="7315"/>
                    <a:pt x="624" y="8657"/>
                    <a:pt x="743" y="10000"/>
                  </a:cubicBezTo>
                  <a:cubicBezTo>
                    <a:pt x="871" y="6667"/>
                    <a:pt x="1000" y="3333"/>
                    <a:pt x="1128" y="0"/>
                  </a:cubicBezTo>
                  <a:lnTo>
                    <a:pt x="11870" y="0"/>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5" name="Rectangle 16"/>
            <p:cNvSpPr>
              <a:spLocks noChangeArrowheads="1"/>
            </p:cNvSpPr>
            <p:nvPr/>
          </p:nvSpPr>
          <p:spPr bwMode="auto">
            <a:xfrm>
              <a:off x="2478088" y="2743200"/>
              <a:ext cx="256063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5000"/>
                </a:lnSpc>
              </a:pPr>
              <a:r>
                <a:rPr lang="en-US" sz="2800" dirty="0"/>
                <a:t>2(</a:t>
              </a:r>
              <a:r>
                <a:rPr lang="en-US" sz="2800" dirty="0" smtClean="0"/>
                <a:t>5,200</a:t>
              </a:r>
              <a:r>
                <a:rPr lang="en-US" sz="2800" dirty="0"/>
                <a:t>)</a:t>
              </a:r>
              <a:r>
                <a:rPr lang="en-US" sz="2800" dirty="0" smtClean="0"/>
                <a:t>($200)</a:t>
              </a:r>
              <a:endParaRPr lang="en-US" sz="2800" dirty="0"/>
            </a:p>
            <a:p>
              <a:pPr algn="ctr">
                <a:lnSpc>
                  <a:spcPct val="115000"/>
                </a:lnSpc>
              </a:pPr>
              <a:r>
                <a:rPr lang="en-US" sz="2800" dirty="0"/>
                <a:t>(.</a:t>
              </a:r>
              <a:r>
                <a:rPr lang="en-US" sz="2800" dirty="0" smtClean="0"/>
                <a:t>28)($96)</a:t>
              </a:r>
              <a:endParaRPr lang="en-US" sz="2800" dirty="0"/>
            </a:p>
          </p:txBody>
        </p:sp>
        <p:sp>
          <p:nvSpPr>
            <p:cNvPr id="26" name="Line 17"/>
            <p:cNvSpPr>
              <a:spLocks noChangeShapeType="1"/>
            </p:cNvSpPr>
            <p:nvPr/>
          </p:nvSpPr>
          <p:spPr bwMode="auto">
            <a:xfrm>
              <a:off x="2582864" y="3340100"/>
              <a:ext cx="23318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27" name="Line 30"/>
          <p:cNvSpPr>
            <a:spLocks noChangeShapeType="1"/>
          </p:cNvSpPr>
          <p:nvPr/>
        </p:nvSpPr>
        <p:spPr bwMode="auto">
          <a:xfrm>
            <a:off x="5302250" y="3435350"/>
            <a:ext cx="876300" cy="342900"/>
          </a:xfrm>
          <a:prstGeom prst="line">
            <a:avLst/>
          </a:prstGeom>
          <a:noFill/>
          <a:ln w="76200">
            <a:solidFill>
              <a:srgbClr val="BF092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28" name="Group 27"/>
          <p:cNvGrpSpPr/>
          <p:nvPr/>
        </p:nvGrpSpPr>
        <p:grpSpPr>
          <a:xfrm>
            <a:off x="923925" y="4711700"/>
            <a:ext cx="7672388" cy="1073150"/>
            <a:chOff x="923925" y="2743200"/>
            <a:chExt cx="7672388" cy="1073150"/>
          </a:xfrm>
        </p:grpSpPr>
        <p:sp>
          <p:nvSpPr>
            <p:cNvPr id="29" name="Rectangle 14"/>
            <p:cNvSpPr>
              <a:spLocks noChangeArrowheads="1"/>
            </p:cNvSpPr>
            <p:nvPr/>
          </p:nvSpPr>
          <p:spPr bwMode="auto">
            <a:xfrm>
              <a:off x="923925" y="2989263"/>
              <a:ext cx="7672388" cy="5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en-US" sz="2800" i="1" dirty="0" smtClean="0">
                  <a:latin typeface="Times New Roman" charset="0"/>
                  <a:cs typeface="Times New Roman" charset="0"/>
                </a:rPr>
                <a:t>Q</a:t>
              </a:r>
              <a:r>
                <a:rPr lang="en-US" sz="2800" baseline="-25000" dirty="0" smtClean="0"/>
                <a:t>$98</a:t>
              </a:r>
              <a:r>
                <a:rPr lang="en-US" sz="2800" dirty="0" smtClean="0"/>
                <a:t>* </a:t>
              </a:r>
              <a:r>
                <a:rPr lang="en-US" sz="2800" dirty="0"/>
                <a:t>=                           </a:t>
              </a:r>
              <a:r>
                <a:rPr lang="en-US" sz="2800" dirty="0" smtClean="0"/>
                <a:t>    = 275 drones/</a:t>
              </a:r>
              <a:r>
                <a:rPr lang="en-US" sz="2800" dirty="0"/>
                <a:t>order</a:t>
              </a:r>
            </a:p>
          </p:txBody>
        </p:sp>
        <p:sp>
          <p:nvSpPr>
            <p:cNvPr id="30" name="Freeform 15"/>
            <p:cNvSpPr>
              <a:spLocks/>
            </p:cNvSpPr>
            <p:nvPr/>
          </p:nvSpPr>
          <p:spPr bwMode="auto">
            <a:xfrm>
              <a:off x="2276476" y="2794000"/>
              <a:ext cx="2739864" cy="914400"/>
            </a:xfrm>
            <a:custGeom>
              <a:avLst/>
              <a:gdLst>
                <a:gd name="T0" fmla="*/ 0 w 1454"/>
                <a:gd name="T1" fmla="*/ 396 h 576"/>
                <a:gd name="T2" fmla="*/ 56 w 1454"/>
                <a:gd name="T3" fmla="*/ 344 h 576"/>
                <a:gd name="T4" fmla="*/ 108 w 1454"/>
                <a:gd name="T5" fmla="*/ 576 h 576"/>
                <a:gd name="T6" fmla="*/ 164 w 1454"/>
                <a:gd name="T7" fmla="*/ 0 h 576"/>
                <a:gd name="T8" fmla="*/ 1454 w 1454"/>
                <a:gd name="T9" fmla="*/ 0 h 576"/>
                <a:gd name="T10" fmla="*/ 0 60000 65536"/>
                <a:gd name="T11" fmla="*/ 0 60000 65536"/>
                <a:gd name="T12" fmla="*/ 0 60000 65536"/>
                <a:gd name="T13" fmla="*/ 0 60000 65536"/>
                <a:gd name="T14" fmla="*/ 0 60000 65536"/>
                <a:gd name="T15" fmla="*/ 0 w 1454"/>
                <a:gd name="T16" fmla="*/ 0 h 576"/>
                <a:gd name="T17" fmla="*/ 1454 w 1454"/>
                <a:gd name="T18" fmla="*/ 576 h 576"/>
                <a:gd name="connsiteX0" fmla="*/ 0 w 11100"/>
                <a:gd name="connsiteY0" fmla="*/ 6875 h 10000"/>
                <a:gd name="connsiteX1" fmla="*/ 385 w 11100"/>
                <a:gd name="connsiteY1" fmla="*/ 5972 h 10000"/>
                <a:gd name="connsiteX2" fmla="*/ 743 w 11100"/>
                <a:gd name="connsiteY2" fmla="*/ 10000 h 10000"/>
                <a:gd name="connsiteX3" fmla="*/ 1128 w 11100"/>
                <a:gd name="connsiteY3" fmla="*/ 0 h 10000"/>
                <a:gd name="connsiteX4" fmla="*/ 11100 w 11100"/>
                <a:gd name="connsiteY4" fmla="*/ 0 h 10000"/>
                <a:gd name="connsiteX0" fmla="*/ 0 w 11870"/>
                <a:gd name="connsiteY0" fmla="*/ 6875 h 10000"/>
                <a:gd name="connsiteX1" fmla="*/ 385 w 11870"/>
                <a:gd name="connsiteY1" fmla="*/ 5972 h 10000"/>
                <a:gd name="connsiteX2" fmla="*/ 743 w 11870"/>
                <a:gd name="connsiteY2" fmla="*/ 10000 h 10000"/>
                <a:gd name="connsiteX3" fmla="*/ 1128 w 11870"/>
                <a:gd name="connsiteY3" fmla="*/ 0 h 10000"/>
                <a:gd name="connsiteX4" fmla="*/ 11870 w 1187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0" h="10000">
                  <a:moveTo>
                    <a:pt x="0" y="6875"/>
                  </a:moveTo>
                  <a:lnTo>
                    <a:pt x="385" y="5972"/>
                  </a:lnTo>
                  <a:cubicBezTo>
                    <a:pt x="504" y="7315"/>
                    <a:pt x="624" y="8657"/>
                    <a:pt x="743" y="10000"/>
                  </a:cubicBezTo>
                  <a:cubicBezTo>
                    <a:pt x="871" y="6667"/>
                    <a:pt x="1000" y="3333"/>
                    <a:pt x="1128" y="0"/>
                  </a:cubicBezTo>
                  <a:lnTo>
                    <a:pt x="11870" y="0"/>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1" name="Rectangle 16"/>
            <p:cNvSpPr>
              <a:spLocks noChangeArrowheads="1"/>
            </p:cNvSpPr>
            <p:nvPr/>
          </p:nvSpPr>
          <p:spPr bwMode="auto">
            <a:xfrm>
              <a:off x="2478088" y="2743200"/>
              <a:ext cx="256063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5000"/>
                </a:lnSpc>
              </a:pPr>
              <a:r>
                <a:rPr lang="en-US" sz="2800" dirty="0"/>
                <a:t>2(</a:t>
              </a:r>
              <a:r>
                <a:rPr lang="en-US" sz="2800" dirty="0" smtClean="0"/>
                <a:t>5,200</a:t>
              </a:r>
              <a:r>
                <a:rPr lang="en-US" sz="2800" dirty="0"/>
                <a:t>)</a:t>
              </a:r>
              <a:r>
                <a:rPr lang="en-US" sz="2800" dirty="0" smtClean="0"/>
                <a:t>($200)</a:t>
              </a:r>
              <a:endParaRPr lang="en-US" sz="2800" dirty="0"/>
            </a:p>
            <a:p>
              <a:pPr algn="ctr">
                <a:lnSpc>
                  <a:spcPct val="115000"/>
                </a:lnSpc>
              </a:pPr>
              <a:r>
                <a:rPr lang="en-US" sz="2800" dirty="0"/>
                <a:t>(.</a:t>
              </a:r>
              <a:r>
                <a:rPr lang="en-US" sz="2800" dirty="0" smtClean="0"/>
                <a:t>28)($98)</a:t>
              </a:r>
              <a:endParaRPr lang="en-US" sz="2800" dirty="0"/>
            </a:p>
          </p:txBody>
        </p:sp>
        <p:sp>
          <p:nvSpPr>
            <p:cNvPr id="32" name="Line 17"/>
            <p:cNvSpPr>
              <a:spLocks noChangeShapeType="1"/>
            </p:cNvSpPr>
            <p:nvPr/>
          </p:nvSpPr>
          <p:spPr bwMode="auto">
            <a:xfrm>
              <a:off x="2582864" y="3340100"/>
              <a:ext cx="23318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3" name="TextBox 2"/>
          <p:cNvSpPr txBox="1"/>
          <p:nvPr/>
        </p:nvSpPr>
        <p:spPr>
          <a:xfrm>
            <a:off x="5735687" y="3862169"/>
            <a:ext cx="2963813" cy="932054"/>
          </a:xfrm>
          <a:prstGeom prst="rect">
            <a:avLst/>
          </a:prstGeom>
          <a:solidFill>
            <a:schemeClr val="accent4"/>
          </a:solidFill>
          <a:ln>
            <a:solidFill>
              <a:schemeClr val="tx1"/>
            </a:solidFill>
          </a:ln>
        </p:spPr>
        <p:txBody>
          <a:bodyPr wrap="square" lIns="216000" tIns="187200" rIns="216000" bIns="187200" rtlCol="0">
            <a:spAutoFit/>
          </a:bodyPr>
          <a:lstStyle/>
          <a:p>
            <a:r>
              <a:rPr lang="en-US" dirty="0" smtClean="0"/>
              <a:t>Infeasible – calculate Q* for next-higher price</a:t>
            </a:r>
            <a:endParaRPr lang="en-US" dirty="0"/>
          </a:p>
        </p:txBody>
      </p:sp>
      <p:sp>
        <p:nvSpPr>
          <p:cNvPr id="34" name="TextBox 33"/>
          <p:cNvSpPr txBox="1"/>
          <p:nvPr/>
        </p:nvSpPr>
        <p:spPr>
          <a:xfrm>
            <a:off x="6178550" y="5548613"/>
            <a:ext cx="1401713" cy="655055"/>
          </a:xfrm>
          <a:prstGeom prst="rect">
            <a:avLst/>
          </a:prstGeom>
          <a:solidFill>
            <a:schemeClr val="accent4"/>
          </a:solidFill>
          <a:ln>
            <a:solidFill>
              <a:schemeClr val="tx1"/>
            </a:solidFill>
          </a:ln>
        </p:spPr>
        <p:txBody>
          <a:bodyPr wrap="square" lIns="216000" tIns="187200" rIns="216000" bIns="187200" rtlCol="0">
            <a:spAutoFit/>
          </a:bodyPr>
          <a:lstStyle/>
          <a:p>
            <a:r>
              <a:rPr lang="en-US" dirty="0" smtClean="0"/>
              <a:t>Feasible</a:t>
            </a:r>
            <a:endParaRPr lang="en-US" dirty="0"/>
          </a:p>
        </p:txBody>
      </p:sp>
    </p:spTree>
    <p:extLst>
      <p:ext uri="{BB962C8B-B14F-4D97-AF65-F5344CB8AC3E}">
        <p14:creationId xmlns:p14="http://schemas.microsoft.com/office/powerpoint/2010/main" val="65757590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2883"/>
                                        </p:tgtEl>
                                        <p:attrNameLst>
                                          <p:attrName>style.visibility</p:attrName>
                                        </p:attrNameLst>
                                      </p:cBhvr>
                                      <p:to>
                                        <p:strVal val="visible"/>
                                      </p:to>
                                    </p:set>
                                    <p:animEffect transition="in" filter="strips(downRight)">
                                      <p:cBhvr>
                                        <p:cTn id="7" dur="1000"/>
                                        <p:tgtEl>
                                          <p:spTgt spid="122883"/>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par>
                          <p:cTn id="12" fill="hold">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1000"/>
                                        <p:tgtEl>
                                          <p:spTgt spid="27"/>
                                        </p:tgtEl>
                                      </p:cBhvr>
                                    </p:animEffect>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trips(downRight)">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1000"/>
                                        <p:tgtEl>
                                          <p:spTgt spid="28"/>
                                        </p:tgtEl>
                                      </p:cBhvr>
                                    </p:animEffect>
                                  </p:childTnLst>
                                </p:cTn>
                              </p:par>
                            </p:childTnLst>
                          </p:cTn>
                        </p:par>
                        <p:par>
                          <p:cTn id="30" fill="hold">
                            <p:stCondLst>
                              <p:cond delay="1000"/>
                            </p:stCondLst>
                            <p:childTnLst>
                              <p:par>
                                <p:cTn id="31" presetID="18" presetClass="entr" presetSubtype="6"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strips(downRight)">
                                      <p:cBhvr>
                                        <p:cTn id="3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utoUpdateAnimBg="0"/>
      <p:bldP spid="27" grpId="0" animBg="1"/>
      <p:bldP spid="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547688" y="608013"/>
            <a:ext cx="8048625" cy="1001712"/>
          </a:xfrm>
        </p:spPr>
        <p:txBody>
          <a:bodyPr/>
          <a:lstStyle/>
          <a:p>
            <a:r>
              <a:rPr lang="en-US" dirty="0">
                <a:latin typeface="Arial" charset="0"/>
                <a:cs typeface="Arial" charset="0"/>
              </a:rPr>
              <a:t>Quantity Discount Example</a:t>
            </a:r>
          </a:p>
        </p:txBody>
      </p:sp>
      <p:graphicFrame>
        <p:nvGraphicFramePr>
          <p:cNvPr id="124931" name="Group 3"/>
          <p:cNvGraphicFramePr>
            <a:graphicFrameLocks noGrp="1"/>
          </p:cNvGraphicFramePr>
          <p:nvPr>
            <p:extLst>
              <p:ext uri="{D42A27DB-BD31-4B8C-83A1-F6EECF244321}">
                <p14:modId xmlns:p14="http://schemas.microsoft.com/office/powerpoint/2010/main" val="2787965263"/>
              </p:ext>
            </p:extLst>
          </p:nvPr>
        </p:nvGraphicFramePr>
        <p:xfrm>
          <a:off x="608013" y="1993900"/>
          <a:ext cx="7950201" cy="1517904"/>
        </p:xfrm>
        <a:graphic>
          <a:graphicData uri="http://schemas.openxmlformats.org/drawingml/2006/table">
            <a:tbl>
              <a:tblPr/>
              <a:tblGrid>
                <a:gridCol w="1181100">
                  <a:extLst>
                    <a:ext uri="{9D8B030D-6E8A-4147-A177-3AD203B41FA5}">
                      <a16:colId xmlns="" xmlns:a16="http://schemas.microsoft.com/office/drawing/2014/main" val="20000"/>
                    </a:ext>
                  </a:extLst>
                </a:gridCol>
                <a:gridCol w="342900">
                  <a:extLst>
                    <a:ext uri="{9D8B030D-6E8A-4147-A177-3AD203B41FA5}">
                      <a16:colId xmlns="" xmlns:a16="http://schemas.microsoft.com/office/drawing/2014/main" val="20001"/>
                    </a:ext>
                  </a:extLst>
                </a:gridCol>
                <a:gridCol w="469900">
                  <a:extLst>
                    <a:ext uri="{9D8B030D-6E8A-4147-A177-3AD203B41FA5}">
                      <a16:colId xmlns="" xmlns:a16="http://schemas.microsoft.com/office/drawing/2014/main" val="20002"/>
                    </a:ext>
                  </a:extLst>
                </a:gridCol>
                <a:gridCol w="1405996">
                  <a:extLst>
                    <a:ext uri="{9D8B030D-6E8A-4147-A177-3AD203B41FA5}">
                      <a16:colId xmlns="" xmlns:a16="http://schemas.microsoft.com/office/drawing/2014/main" val="20003"/>
                    </a:ext>
                  </a:extLst>
                </a:gridCol>
                <a:gridCol w="1405996">
                  <a:extLst>
                    <a:ext uri="{9D8B030D-6E8A-4147-A177-3AD203B41FA5}">
                      <a16:colId xmlns="" xmlns:a16="http://schemas.microsoft.com/office/drawing/2014/main" val="20004"/>
                    </a:ext>
                  </a:extLst>
                </a:gridCol>
                <a:gridCol w="1405996">
                  <a:extLst>
                    <a:ext uri="{9D8B030D-6E8A-4147-A177-3AD203B41FA5}">
                      <a16:colId xmlns="" xmlns:a16="http://schemas.microsoft.com/office/drawing/2014/main" val="20005"/>
                    </a:ext>
                  </a:extLst>
                </a:gridCol>
                <a:gridCol w="1738313">
                  <a:extLst>
                    <a:ext uri="{9D8B030D-6E8A-4147-A177-3AD203B41FA5}">
                      <a16:colId xmlns="" xmlns:a16="http://schemas.microsoft.com/office/drawing/2014/main" val="20006"/>
                    </a:ext>
                  </a:extLst>
                </a:gridCol>
              </a:tblGrid>
              <a:tr h="149225">
                <a:tc gridSpan="2">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0" i="0" u="none" strike="noStrike" cap="none" normalizeH="0" baseline="0" dirty="0">
                          <a:ln>
                            <a:noFill/>
                          </a:ln>
                          <a:solidFill>
                            <a:schemeClr val="bg1"/>
                          </a:solidFill>
                          <a:effectLst/>
                          <a:latin typeface="Arial" charset="0"/>
                          <a:ea typeface="MS PGothic" charset="0"/>
                          <a:cs typeface="MS PGothic" charset="0"/>
                        </a:rPr>
                        <a:t>TABLE 12.3</a:t>
                      </a: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gridSpan="5">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1" i="0" u="none" strike="noStrike" cap="none" normalizeH="0" baseline="0" dirty="0">
                          <a:ln>
                            <a:noFill/>
                          </a:ln>
                          <a:solidFill>
                            <a:schemeClr val="tx1"/>
                          </a:solidFill>
                          <a:effectLst/>
                          <a:latin typeface="Arial" charset="0"/>
                          <a:ea typeface="ＭＳ Ｐゴシック" charset="0"/>
                          <a:cs typeface="Arial" charset="0"/>
                        </a:rPr>
                        <a:t>Total Cost Computations for </a:t>
                      </a:r>
                      <a:r>
                        <a:rPr kumimoji="0" lang="en-AU" sz="1400" b="1" i="0" u="none" strike="noStrike" cap="none" normalizeH="0" baseline="0" dirty="0" smtClean="0">
                          <a:ln>
                            <a:noFill/>
                          </a:ln>
                          <a:solidFill>
                            <a:schemeClr val="tx1"/>
                          </a:solidFill>
                          <a:effectLst/>
                          <a:latin typeface="Arial" charset="0"/>
                          <a:ea typeface="ＭＳ Ｐゴシック" charset="0"/>
                          <a:cs typeface="Arial" charset="0"/>
                        </a:rPr>
                        <a:t>Chris Beehner Electronics</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47663">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defRPr/>
                      </a:pPr>
                      <a:r>
                        <a:rPr kumimoji="0" lang="en-US" sz="1400" b="1" i="0" u="none" strike="noStrike" cap="none" normalizeH="0" baseline="0" dirty="0" smtClean="0">
                          <a:ln>
                            <a:noFill/>
                          </a:ln>
                          <a:solidFill>
                            <a:srgbClr val="FFFFFF"/>
                          </a:solidFill>
                          <a:effectLst/>
                          <a:latin typeface="Arial" charset="0"/>
                          <a:ea typeface="ＭＳ Ｐゴシック" charset="0"/>
                          <a:cs typeface="Arial" charset="0"/>
                        </a:rPr>
                        <a:t>ORDER QUANTITY</a:t>
                      </a:r>
                      <a:endParaRPr kumimoji="0" lang="en-US" sz="1400" b="1" i="0" u="none" strike="noStrike" cap="none" normalizeH="0" baseline="0" dirty="0" smtClean="0">
                        <a:ln>
                          <a:noFill/>
                        </a:ln>
                        <a:solidFill>
                          <a:srgbClr val="FFFFFF"/>
                        </a:solidFill>
                        <a:effectLst/>
                        <a:latin typeface="Arial" charset="0"/>
                        <a:ea typeface="MS PGothic" charset="0"/>
                        <a:cs typeface="MS PGothic"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1" i="0" u="none" strike="noStrike" cap="none" normalizeH="0" baseline="0" dirty="0">
                          <a:ln>
                            <a:noFill/>
                          </a:ln>
                          <a:solidFill>
                            <a:srgbClr val="FFFFFF"/>
                          </a:solidFill>
                          <a:effectLst/>
                          <a:latin typeface="Arial" charset="0"/>
                          <a:ea typeface="ＭＳ Ｐゴシック" charset="0"/>
                          <a:cs typeface="Arial" charset="0"/>
                        </a:rPr>
                        <a:t>UNIT PRICE</a:t>
                      </a:r>
                      <a:endParaRPr kumimoji="0" lang="en-US" sz="1400" b="1" i="0" u="none" strike="noStrike" cap="none" normalizeH="0" baseline="0" dirty="0">
                        <a:ln>
                          <a:noFill/>
                        </a:ln>
                        <a:solidFill>
                          <a:srgbClr val="FFFFFF"/>
                        </a:solidFill>
                        <a:effectLst/>
                        <a:latin typeface="Arial" charset="0"/>
                        <a:ea typeface="MS PGothic" charset="0"/>
                        <a:cs typeface="MS PGothic"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1" i="0" u="none" strike="noStrike" cap="none" normalizeH="0" baseline="0" dirty="0">
                          <a:ln>
                            <a:noFill/>
                          </a:ln>
                          <a:solidFill>
                            <a:srgbClr val="FFFFFF"/>
                          </a:solidFill>
                          <a:effectLst/>
                          <a:latin typeface="Arial" charset="0"/>
                          <a:ea typeface="ＭＳ Ｐゴシック" charset="0"/>
                          <a:cs typeface="Arial" charset="0"/>
                        </a:rPr>
                        <a:t>ANNUAL </a:t>
                      </a:r>
                      <a:r>
                        <a:rPr kumimoji="0" lang="en-US" sz="1400" b="1" i="0" u="none" strike="noStrike" cap="none" normalizeH="0" baseline="0" dirty="0" smtClean="0">
                          <a:ln>
                            <a:noFill/>
                          </a:ln>
                          <a:solidFill>
                            <a:srgbClr val="FFFFFF"/>
                          </a:solidFill>
                          <a:effectLst/>
                          <a:latin typeface="Arial" charset="0"/>
                          <a:ea typeface="ＭＳ Ｐゴシック" charset="0"/>
                          <a:cs typeface="Arial" charset="0"/>
                        </a:rPr>
                        <a:t>ORDERING COST</a:t>
                      </a:r>
                      <a:endParaRPr kumimoji="0" lang="en-US" sz="1400" b="1" i="0" u="none" strike="noStrike" cap="none" normalizeH="0" baseline="0" dirty="0">
                        <a:ln>
                          <a:noFill/>
                        </a:ln>
                        <a:solidFill>
                          <a:srgbClr val="FFFFFF"/>
                        </a:solidFill>
                        <a:effectLst/>
                        <a:latin typeface="Arial" charset="0"/>
                        <a:ea typeface="MS PGothic" charset="0"/>
                        <a:cs typeface="MS PGothic"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1" i="0" u="none" strike="noStrike" cap="none" normalizeH="0" baseline="0" dirty="0">
                          <a:ln>
                            <a:noFill/>
                          </a:ln>
                          <a:solidFill>
                            <a:srgbClr val="FFFFFF"/>
                          </a:solidFill>
                          <a:effectLst/>
                          <a:latin typeface="Arial" charset="0"/>
                          <a:ea typeface="ＭＳ Ｐゴシック" charset="0"/>
                          <a:cs typeface="Arial" charset="0"/>
                        </a:rPr>
                        <a:t>ANNUAL </a:t>
                      </a:r>
                      <a:r>
                        <a:rPr kumimoji="0" lang="en-US" sz="1400" b="1" i="0" u="none" strike="noStrike" cap="none" normalizeH="0" baseline="0" dirty="0" smtClean="0">
                          <a:ln>
                            <a:noFill/>
                          </a:ln>
                          <a:solidFill>
                            <a:srgbClr val="FFFFFF"/>
                          </a:solidFill>
                          <a:effectLst/>
                          <a:latin typeface="Arial" charset="0"/>
                          <a:ea typeface="ＭＳ Ｐゴシック" charset="0"/>
                          <a:cs typeface="Arial" charset="0"/>
                        </a:rPr>
                        <a:t>HOLDING COST</a:t>
                      </a:r>
                      <a:endParaRPr kumimoji="0" lang="en-US" sz="1400" b="1" i="0" u="none" strike="noStrike" cap="none" normalizeH="0" baseline="0" dirty="0">
                        <a:ln>
                          <a:noFill/>
                        </a:ln>
                        <a:solidFill>
                          <a:srgbClr val="FFFFFF"/>
                        </a:solidFill>
                        <a:effectLst/>
                        <a:latin typeface="Arial" charset="0"/>
                        <a:ea typeface="MS PGothic" charset="0"/>
                        <a:cs typeface="MS PGothic"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1" i="0" u="none" strike="noStrike" cap="none" normalizeH="0" baseline="0" dirty="0">
                          <a:ln>
                            <a:noFill/>
                          </a:ln>
                          <a:solidFill>
                            <a:srgbClr val="FFFFFF"/>
                          </a:solidFill>
                          <a:effectLst/>
                          <a:latin typeface="Arial" charset="0"/>
                          <a:ea typeface="ＭＳ Ｐゴシック" charset="0"/>
                          <a:cs typeface="Arial" charset="0"/>
                        </a:rPr>
                        <a:t>ANNUAL </a:t>
                      </a:r>
                      <a:r>
                        <a:rPr kumimoji="0" lang="en-US" sz="1400" b="1" i="0" u="none" strike="noStrike" cap="none" normalizeH="0" baseline="0" dirty="0" smtClean="0">
                          <a:ln>
                            <a:noFill/>
                          </a:ln>
                          <a:solidFill>
                            <a:srgbClr val="FFFFFF"/>
                          </a:solidFill>
                          <a:effectLst/>
                          <a:latin typeface="Arial" charset="0"/>
                          <a:ea typeface="ＭＳ Ｐゴシック" charset="0"/>
                          <a:cs typeface="Arial" charset="0"/>
                        </a:rPr>
                        <a:t>PRODUCT COST</a:t>
                      </a:r>
                      <a:endParaRPr kumimoji="0" lang="en-US" sz="1400" b="1" i="0" u="none" strike="noStrike" cap="none" normalizeH="0" baseline="0" dirty="0">
                        <a:ln>
                          <a:noFill/>
                        </a:ln>
                        <a:solidFill>
                          <a:srgbClr val="FFFFFF"/>
                        </a:solidFill>
                        <a:effectLst/>
                        <a:latin typeface="Arial" charset="0"/>
                        <a:ea typeface="MS PGothic" charset="0"/>
                        <a:cs typeface="MS PGothic"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1" i="0" u="none" strike="noStrike" cap="none" normalizeH="0" baseline="0" dirty="0" smtClean="0">
                          <a:ln>
                            <a:noFill/>
                          </a:ln>
                          <a:solidFill>
                            <a:srgbClr val="FFFFFF"/>
                          </a:solidFill>
                          <a:effectLst/>
                          <a:latin typeface="Arial" charset="0"/>
                          <a:ea typeface="ＭＳ Ｐゴシック" charset="0"/>
                          <a:cs typeface="Arial" charset="0"/>
                        </a:rPr>
                        <a:t>TOTAL ANNUAL COST</a:t>
                      </a:r>
                      <a:endParaRPr kumimoji="0" lang="en-US" sz="1400" b="1" i="0" u="none" strike="noStrike" cap="none" normalizeH="0" baseline="0" dirty="0">
                        <a:ln>
                          <a:noFill/>
                        </a:ln>
                        <a:solidFill>
                          <a:srgbClr val="FFFFFF"/>
                        </a:solidFill>
                        <a:effectLst/>
                        <a:latin typeface="Arial" charset="0"/>
                        <a:ea typeface="MS PGothic" charset="0"/>
                        <a:cs typeface="MS PGothic"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1"/>
                  </a:ext>
                </a:extLst>
              </a:tr>
              <a:tr h="2032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275</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$98</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901700" algn="r"/>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	$3,782</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1400" b="0" i="0" u="none" strike="noStrike" cap="none" normalizeH="0" baseline="0" dirty="0">
                          <a:ln>
                            <a:noFill/>
                          </a:ln>
                          <a:solidFill>
                            <a:schemeClr val="tx1"/>
                          </a:solidFill>
                          <a:effectLst/>
                          <a:latin typeface="Arial" charset="0"/>
                          <a:ea typeface="ＭＳ Ｐゴシック" charset="0"/>
                          <a:cs typeface="Arial" charset="0"/>
                        </a:rPr>
                        <a:t>	$</a:t>
                      </a: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3,773</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$509,600</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355600" algn="l"/>
                        </a:tabLst>
                      </a:pPr>
                      <a:r>
                        <a:rPr kumimoji="0" lang="en-US" sz="1400" b="0" i="0" u="none" strike="noStrike" cap="none" normalizeH="0" baseline="0" dirty="0">
                          <a:ln>
                            <a:noFill/>
                          </a:ln>
                          <a:solidFill>
                            <a:schemeClr val="tx1"/>
                          </a:solidFill>
                          <a:effectLst/>
                          <a:latin typeface="Arial" charset="0"/>
                          <a:ea typeface="ＭＳ Ｐゴシック" charset="0"/>
                          <a:cs typeface="Arial" charset="0"/>
                        </a:rPr>
                        <a:t>	</a:t>
                      </a: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$517,155</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93675">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1,500</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$96</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901700" algn="r"/>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	$693</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1400" b="0" i="0" u="none" strike="noStrike" cap="none" normalizeH="0" baseline="0" dirty="0">
                          <a:ln>
                            <a:noFill/>
                          </a:ln>
                          <a:solidFill>
                            <a:schemeClr val="tx1"/>
                          </a:solidFill>
                          <a:effectLst/>
                          <a:latin typeface="Arial" charset="0"/>
                          <a:ea typeface="ＭＳ Ｐゴシック" charset="0"/>
                          <a:cs typeface="Arial" charset="0"/>
                        </a:rPr>
                        <a:t>	</a:t>
                      </a: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$20,160</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$499,200</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355600" algn="l"/>
                        </a:tabLst>
                      </a:pPr>
                      <a:r>
                        <a:rPr kumimoji="0" lang="en-US" sz="1400" b="0" i="0" u="none" strike="noStrike" cap="none" normalizeH="0" baseline="0" dirty="0">
                          <a:ln>
                            <a:noFill/>
                          </a:ln>
                          <a:solidFill>
                            <a:schemeClr val="tx1"/>
                          </a:solidFill>
                          <a:effectLst/>
                          <a:latin typeface="Arial" charset="0"/>
                          <a:ea typeface="ＭＳ Ｐゴシック" charset="0"/>
                          <a:cs typeface="Arial" charset="0"/>
                        </a:rPr>
                        <a:t>	</a:t>
                      </a: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$520,053</a:t>
                      </a:r>
                      <a:endParaRPr kumimoji="0" lang="en-US" sz="1400" b="0" i="0" u="none" strike="noStrike" cap="none" normalizeH="0" baseline="0" dirty="0">
                        <a:ln>
                          <a:noFill/>
                        </a:ln>
                        <a:solidFill>
                          <a:schemeClr val="tx1"/>
                        </a:solidFill>
                        <a:effectLst/>
                        <a:latin typeface="Arial" charset="0"/>
                        <a:ea typeface="MS PGothic" charset="0"/>
                        <a:cs typeface="MS PGothic" charset="0"/>
                      </a:endParaRPr>
                    </a:p>
                  </a:txBody>
                  <a:tcPr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124972" name="Rectangle 44"/>
          <p:cNvSpPr>
            <a:spLocks noChangeArrowheads="1"/>
          </p:cNvSpPr>
          <p:nvPr/>
        </p:nvSpPr>
        <p:spPr bwMode="auto">
          <a:xfrm>
            <a:off x="1417638" y="4281488"/>
            <a:ext cx="63071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40000"/>
              </a:spcBef>
            </a:pPr>
            <a:r>
              <a:rPr lang="en-US" sz="2400" dirty="0"/>
              <a:t>Choose the price and quantity that gives the lowest total cost</a:t>
            </a:r>
          </a:p>
          <a:p>
            <a:pPr algn="ctr">
              <a:lnSpc>
                <a:spcPct val="90000"/>
              </a:lnSpc>
              <a:spcBef>
                <a:spcPct val="40000"/>
              </a:spcBef>
            </a:pPr>
            <a:r>
              <a:rPr lang="en-US" sz="2400" dirty="0"/>
              <a:t>Buy </a:t>
            </a:r>
            <a:r>
              <a:rPr lang="en-US" sz="2400" dirty="0" smtClean="0"/>
              <a:t>275 drones at $98 </a:t>
            </a:r>
            <a:r>
              <a:rPr lang="en-US" sz="2400" dirty="0"/>
              <a:t>per unit</a:t>
            </a:r>
          </a:p>
        </p:txBody>
      </p:sp>
      <p:sp>
        <p:nvSpPr>
          <p:cNvPr id="124973" name="Oval 45"/>
          <p:cNvSpPr>
            <a:spLocks noChangeArrowheads="1"/>
          </p:cNvSpPr>
          <p:nvPr/>
        </p:nvSpPr>
        <p:spPr bwMode="auto">
          <a:xfrm>
            <a:off x="6959600" y="2892425"/>
            <a:ext cx="1295400" cy="371475"/>
          </a:xfrm>
          <a:prstGeom prst="ellipse">
            <a:avLst/>
          </a:prstGeom>
          <a:noFill/>
          <a:ln w="76200">
            <a:solidFill>
              <a:schemeClr val="accent4">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2834487189"/>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24931"/>
                                        </p:tgtEl>
                                        <p:attrNameLst>
                                          <p:attrName>style.visibility</p:attrName>
                                        </p:attrNameLst>
                                      </p:cBhvr>
                                      <p:to>
                                        <p:strVal val="visible"/>
                                      </p:to>
                                    </p:set>
                                    <p:animEffect transition="in" filter="strips(downRight)">
                                      <p:cBhvr>
                                        <p:cTn id="7" dur="1000"/>
                                        <p:tgtEl>
                                          <p:spTgt spid="124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4972"/>
                                        </p:tgtEl>
                                        <p:attrNameLst>
                                          <p:attrName>style.visibility</p:attrName>
                                        </p:attrNameLst>
                                      </p:cBhvr>
                                      <p:to>
                                        <p:strVal val="visible"/>
                                      </p:to>
                                    </p:set>
                                    <p:animEffect transition="in" filter="strips(downRight)">
                                      <p:cBhvr>
                                        <p:cTn id="12" dur="1000"/>
                                        <p:tgtEl>
                                          <p:spTgt spid="124972"/>
                                        </p:tgtEl>
                                      </p:cBhvr>
                                    </p:animEffect>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24973"/>
                                        </p:tgtEl>
                                        <p:attrNameLst>
                                          <p:attrName>style.visibility</p:attrName>
                                        </p:attrNameLst>
                                      </p:cBhvr>
                                      <p:to>
                                        <p:strVal val="visible"/>
                                      </p:to>
                                    </p:set>
                                    <p:animEffect transition="in" filter="dissolve">
                                      <p:cBhvr>
                                        <p:cTn id="16" dur="1000"/>
                                        <p:tgtEl>
                                          <p:spTgt spid="124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72" grpId="0" autoUpdateAnimBg="0"/>
      <p:bldP spid="1249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r>
              <a:rPr lang="en-US" dirty="0">
                <a:latin typeface="Arial" charset="0"/>
                <a:cs typeface="Arial" charset="0"/>
              </a:rPr>
              <a:t>Quantity Discount </a:t>
            </a:r>
            <a:r>
              <a:rPr lang="en-US" dirty="0" smtClean="0">
                <a:latin typeface="Arial" charset="0"/>
                <a:cs typeface="Arial" charset="0"/>
              </a:rPr>
              <a:t>Variations</a:t>
            </a:r>
            <a:endParaRPr lang="en-US" dirty="0">
              <a:latin typeface="Arial" charset="0"/>
              <a:cs typeface="Arial" charset="0"/>
            </a:endParaRPr>
          </a:p>
        </p:txBody>
      </p:sp>
      <p:sp>
        <p:nvSpPr>
          <p:cNvPr id="121858" name="Content Placeholder 1"/>
          <p:cNvSpPr>
            <a:spLocks noGrp="1"/>
          </p:cNvSpPr>
          <p:nvPr>
            <p:ph idx="1"/>
          </p:nvPr>
        </p:nvSpPr>
        <p:spPr>
          <a:xfrm>
            <a:off x="749300" y="1701800"/>
            <a:ext cx="7620000" cy="4648200"/>
          </a:xfrm>
        </p:spPr>
        <p:txBody>
          <a:bodyPr/>
          <a:lstStyle/>
          <a:p>
            <a:pPr algn="just">
              <a:buFont typeface="Arial Unicode MS" charset="0"/>
              <a:buChar char="▶"/>
            </a:pPr>
            <a:r>
              <a:rPr lang="en-US" sz="2800" i="1" dirty="0" smtClean="0">
                <a:latin typeface="Arial" charset="0"/>
                <a:cs typeface="Arial" charset="0"/>
              </a:rPr>
              <a:t>All-units discount </a:t>
            </a:r>
            <a:r>
              <a:rPr lang="en-US" sz="2800" dirty="0" smtClean="0">
                <a:latin typeface="Arial" charset="0"/>
                <a:cs typeface="Arial" charset="0"/>
              </a:rPr>
              <a:t>is the most popular form</a:t>
            </a:r>
          </a:p>
          <a:p>
            <a:pPr algn="just">
              <a:buFont typeface="Arial Unicode MS" charset="0"/>
              <a:buChar char="▶"/>
            </a:pPr>
            <a:r>
              <a:rPr lang="en-US" sz="2800" i="1" dirty="0" smtClean="0">
                <a:latin typeface="Arial" charset="0"/>
                <a:cs typeface="Arial" charset="0"/>
              </a:rPr>
              <a:t>Incremental quantity discounts </a:t>
            </a:r>
            <a:r>
              <a:rPr lang="en-US" sz="2800" dirty="0" smtClean="0">
                <a:latin typeface="Arial" charset="0"/>
                <a:cs typeface="Arial" charset="0"/>
              </a:rPr>
              <a:t>apply only to those units purchased beyond the price break quantity</a:t>
            </a:r>
          </a:p>
          <a:p>
            <a:pPr algn="just">
              <a:buFont typeface="Arial Unicode MS" charset="0"/>
              <a:buChar char="▶"/>
            </a:pPr>
            <a:r>
              <a:rPr lang="en-US" sz="2800" i="1" dirty="0" smtClean="0">
                <a:latin typeface="Arial" charset="0"/>
                <a:cs typeface="Arial" charset="0"/>
              </a:rPr>
              <a:t>Fixed fees </a:t>
            </a:r>
            <a:r>
              <a:rPr lang="en-US" sz="2800" dirty="0" smtClean="0">
                <a:latin typeface="Arial" charset="0"/>
                <a:cs typeface="Arial" charset="0"/>
              </a:rPr>
              <a:t>may encourage larger purchases</a:t>
            </a:r>
          </a:p>
          <a:p>
            <a:pPr algn="just">
              <a:buFont typeface="Arial Unicode MS" charset="0"/>
              <a:buChar char="▶"/>
            </a:pPr>
            <a:r>
              <a:rPr lang="en-US" sz="2800" i="1" dirty="0" smtClean="0">
                <a:latin typeface="Arial" charset="0"/>
                <a:cs typeface="Arial" charset="0"/>
              </a:rPr>
              <a:t>Aggregation</a:t>
            </a:r>
            <a:r>
              <a:rPr lang="en-US" sz="2800" dirty="0" smtClean="0">
                <a:latin typeface="Arial" charset="0"/>
                <a:cs typeface="Arial" charset="0"/>
              </a:rPr>
              <a:t> over items or time</a:t>
            </a:r>
          </a:p>
          <a:p>
            <a:pPr algn="just">
              <a:buFont typeface="Arial Unicode MS" charset="0"/>
              <a:buChar char="▶"/>
            </a:pPr>
            <a:r>
              <a:rPr lang="en-US" sz="2800" i="1" dirty="0">
                <a:latin typeface="Arial" charset="0"/>
                <a:cs typeface="Arial" charset="0"/>
              </a:rPr>
              <a:t>T</a:t>
            </a:r>
            <a:r>
              <a:rPr lang="en-US" sz="2800" i="1" dirty="0" smtClean="0">
                <a:latin typeface="Arial" charset="0"/>
                <a:cs typeface="Arial" charset="0"/>
              </a:rPr>
              <a:t>ruckload </a:t>
            </a:r>
            <a:r>
              <a:rPr lang="en-US" sz="2800" i="1" dirty="0">
                <a:latin typeface="Arial" charset="0"/>
                <a:cs typeface="Arial" charset="0"/>
              </a:rPr>
              <a:t>discounts</a:t>
            </a:r>
            <a:r>
              <a:rPr lang="en-US" sz="2800" dirty="0">
                <a:latin typeface="Arial" charset="0"/>
                <a:cs typeface="Arial" charset="0"/>
              </a:rPr>
              <a:t>, </a:t>
            </a:r>
            <a:r>
              <a:rPr lang="en-US" sz="2800" i="1" dirty="0">
                <a:latin typeface="Arial" charset="0"/>
                <a:cs typeface="Arial" charset="0"/>
              </a:rPr>
              <a:t>buy-one-get-one-free offers</a:t>
            </a:r>
            <a:r>
              <a:rPr lang="en-US" sz="2800" dirty="0">
                <a:latin typeface="Arial" charset="0"/>
                <a:cs typeface="Arial" charset="0"/>
              </a:rPr>
              <a:t>, </a:t>
            </a:r>
            <a:r>
              <a:rPr lang="en-US" sz="2800" i="1" dirty="0">
                <a:latin typeface="Arial" charset="0"/>
                <a:cs typeface="Arial" charset="0"/>
              </a:rPr>
              <a:t>one-time-only </a:t>
            </a:r>
            <a:r>
              <a:rPr lang="en-US" sz="2800" i="1" dirty="0" smtClean="0">
                <a:latin typeface="Arial" charset="0"/>
                <a:cs typeface="Arial" charset="0"/>
              </a:rPr>
              <a:t>sales. </a:t>
            </a:r>
            <a:endParaRPr lang="en-US" sz="2800" i="1" dirty="0">
              <a:latin typeface="Arial" charset="0"/>
              <a:cs typeface="Arial" charset="0"/>
            </a:endParaRPr>
          </a:p>
        </p:txBody>
      </p:sp>
    </p:spTree>
    <p:extLst>
      <p:ext uri="{BB962C8B-B14F-4D97-AF65-F5344CB8AC3E}">
        <p14:creationId xmlns:p14="http://schemas.microsoft.com/office/powerpoint/2010/main" val="3921539848"/>
      </p:ext>
    </p:extLst>
  </p:cSld>
  <p:clrMapOvr>
    <a:masterClrMapping/>
  </p:clrMapOvr>
  <p:transition>
    <p:pull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466" y="319865"/>
            <a:ext cx="9091534" cy="618565"/>
          </a:xfrm>
        </p:spPr>
        <p:txBody>
          <a:bodyPr/>
          <a:lstStyle/>
          <a:p>
            <a:r>
              <a:rPr lang="en-US" dirty="0"/>
              <a:t>EOQ </a:t>
            </a:r>
            <a:r>
              <a:rPr lang="en-US" dirty="0" smtClean="0"/>
              <a:t>with</a:t>
            </a:r>
            <a:r>
              <a:rPr lang="en-US" altLang="en-US" dirty="0" smtClean="0"/>
              <a:t> </a:t>
            </a:r>
            <a:r>
              <a:rPr lang="en-US" altLang="en-US" dirty="0"/>
              <a:t>Planned </a:t>
            </a:r>
            <a:r>
              <a:rPr lang="en-US" altLang="en-US" dirty="0" smtClean="0"/>
              <a:t>Shortages</a:t>
            </a:r>
            <a:endParaRPr lang="en-US" dirty="0"/>
          </a:p>
        </p:txBody>
      </p:sp>
      <p:sp>
        <p:nvSpPr>
          <p:cNvPr id="3" name="Θέση περιεχομένου 2"/>
          <p:cNvSpPr>
            <a:spLocks noGrp="1"/>
          </p:cNvSpPr>
          <p:nvPr>
            <p:ph idx="1"/>
          </p:nvPr>
        </p:nvSpPr>
        <p:spPr>
          <a:xfrm>
            <a:off x="149902" y="1116767"/>
            <a:ext cx="8746760" cy="5209082"/>
          </a:xfrm>
        </p:spPr>
        <p:txBody>
          <a:bodyPr>
            <a:normAutofit fontScale="92500" lnSpcReduction="20000"/>
          </a:bodyPr>
          <a:lstStyle/>
          <a:p>
            <a:pPr algn="just"/>
            <a:r>
              <a:rPr lang="en-US" dirty="0"/>
              <a:t>Here the assumption that </a:t>
            </a:r>
            <a:r>
              <a:rPr lang="en-US" dirty="0" smtClean="0"/>
              <a:t>changes - in </a:t>
            </a:r>
            <a:r>
              <a:rPr lang="en-US" dirty="0"/>
              <a:t>relation to the assumptions of the EOQ </a:t>
            </a:r>
            <a:r>
              <a:rPr lang="en-US" dirty="0" smtClean="0"/>
              <a:t>model - is </a:t>
            </a:r>
            <a:r>
              <a:rPr lang="en-US" dirty="0"/>
              <a:t>that </a:t>
            </a:r>
            <a:r>
              <a:rPr lang="en-US" dirty="0" smtClean="0"/>
              <a:t>shortages </a:t>
            </a:r>
            <a:r>
              <a:rPr lang="en-US" dirty="0"/>
              <a:t>are permissible to a certain extent. Demand is manifested when there is no stock and is met with delay when the new inventory batch (backordering) arrives. For each unit of product requested and not delivered directly due to shortage </a:t>
            </a:r>
            <a:r>
              <a:rPr lang="en-US" dirty="0" smtClean="0"/>
              <a:t>a </a:t>
            </a:r>
            <a:r>
              <a:rPr lang="en-US" dirty="0"/>
              <a:t>cost of shortage B per unit of product </a:t>
            </a:r>
            <a:r>
              <a:rPr lang="en-US" dirty="0" smtClean="0"/>
              <a:t>and time unit is implied.</a:t>
            </a:r>
            <a:endParaRPr lang="en-US" dirty="0"/>
          </a:p>
          <a:p>
            <a:pPr algn="just"/>
            <a:r>
              <a:rPr lang="en-US" dirty="0"/>
              <a:t>The </a:t>
            </a:r>
            <a:r>
              <a:rPr lang="en-US" dirty="0" smtClean="0"/>
              <a:t>system’s </a:t>
            </a:r>
            <a:r>
              <a:rPr lang="en-US" dirty="0"/>
              <a:t>decision variables are the order quantity Q and the maximum allowable level of K (Stock out). The </a:t>
            </a:r>
            <a:r>
              <a:rPr lang="en-US" dirty="0" smtClean="0"/>
              <a:t>time evolution </a:t>
            </a:r>
            <a:r>
              <a:rPr lang="en-US" dirty="0"/>
              <a:t>of the stock </a:t>
            </a:r>
            <a:r>
              <a:rPr lang="en-US" dirty="0" smtClean="0"/>
              <a:t>is illustrated </a:t>
            </a:r>
            <a:r>
              <a:rPr lang="en-US" dirty="0"/>
              <a:t>in the </a:t>
            </a:r>
            <a:r>
              <a:rPr lang="en-US" dirty="0" smtClean="0"/>
              <a:t>next figure (</a:t>
            </a:r>
            <a:r>
              <a:rPr lang="en-US" dirty="0"/>
              <a:t>negative inventory means pending demand).</a:t>
            </a:r>
          </a:p>
          <a:p>
            <a:pPr algn="just"/>
            <a:endParaRPr lang="en-US" dirty="0" smtClean="0"/>
          </a:p>
        </p:txBody>
      </p:sp>
    </p:spTree>
    <p:extLst>
      <p:ext uri="{BB962C8B-B14F-4D97-AF65-F5344CB8AC3E}">
        <p14:creationId xmlns:p14="http://schemas.microsoft.com/office/powerpoint/2010/main" val="17819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406400"/>
            <a:ext cx="7772400" cy="698500"/>
          </a:xfrm>
        </p:spPr>
        <p:txBody>
          <a:bodyPr/>
          <a:lstStyle/>
          <a:p>
            <a:pPr>
              <a:lnSpc>
                <a:spcPct val="80000"/>
              </a:lnSpc>
            </a:pPr>
            <a:r>
              <a:rPr lang="en-US" dirty="0">
                <a:latin typeface="Arial" charset="0"/>
                <a:cs typeface="Arial" charset="0"/>
              </a:rPr>
              <a:t>Record Accuracy</a:t>
            </a:r>
          </a:p>
        </p:txBody>
      </p:sp>
      <p:sp>
        <p:nvSpPr>
          <p:cNvPr id="57347" name="Rectangle 3"/>
          <p:cNvSpPr>
            <a:spLocks noChangeArrowheads="1"/>
          </p:cNvSpPr>
          <p:nvPr/>
        </p:nvSpPr>
        <p:spPr bwMode="auto">
          <a:xfrm>
            <a:off x="503238" y="1524000"/>
            <a:ext cx="7197725" cy="477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4500" indent="-444500">
              <a:lnSpc>
                <a:spcPct val="90000"/>
              </a:lnSpc>
              <a:spcAft>
                <a:spcPct val="40000"/>
              </a:spcAft>
              <a:buClr>
                <a:schemeClr val="accent1"/>
              </a:buClr>
              <a:buSzPct val="60000"/>
              <a:buFont typeface="Lucida Grande" charset="0"/>
              <a:buChar char="►"/>
            </a:pPr>
            <a:r>
              <a:rPr lang="en-US" sz="3200" dirty="0"/>
              <a:t>Accurate records are a </a:t>
            </a:r>
            <a:r>
              <a:rPr lang="en-US" sz="3200" dirty="0" smtClean="0"/>
              <a:t/>
            </a:r>
            <a:br>
              <a:rPr lang="en-US" sz="3200" dirty="0" smtClean="0"/>
            </a:br>
            <a:r>
              <a:rPr lang="en-US" sz="3200" dirty="0" smtClean="0"/>
              <a:t>critical </a:t>
            </a:r>
            <a:r>
              <a:rPr lang="en-US" sz="3200" dirty="0"/>
              <a:t>ingredient in </a:t>
            </a:r>
            <a:r>
              <a:rPr lang="en-US" sz="3200" dirty="0" smtClean="0"/>
              <a:t/>
            </a:r>
            <a:br>
              <a:rPr lang="en-US" sz="3200" dirty="0" smtClean="0"/>
            </a:br>
            <a:r>
              <a:rPr lang="en-US" sz="3200" dirty="0" smtClean="0"/>
              <a:t>production </a:t>
            </a:r>
            <a:r>
              <a:rPr lang="en-US" sz="3200" dirty="0"/>
              <a:t>and inventory </a:t>
            </a:r>
            <a:r>
              <a:rPr lang="en-US" sz="3200" dirty="0" smtClean="0"/>
              <a:t/>
            </a:r>
            <a:br>
              <a:rPr lang="en-US" sz="3200" dirty="0" smtClean="0"/>
            </a:br>
            <a:r>
              <a:rPr lang="en-US" sz="3200" dirty="0" smtClean="0"/>
              <a:t>systems</a:t>
            </a:r>
            <a:endParaRPr lang="en-US" sz="3200" dirty="0"/>
          </a:p>
          <a:p>
            <a:pPr marL="901700" lvl="1" indent="-444500">
              <a:lnSpc>
                <a:spcPct val="90000"/>
              </a:lnSpc>
              <a:spcAft>
                <a:spcPct val="40000"/>
              </a:spcAft>
              <a:buClr>
                <a:schemeClr val="accent1"/>
              </a:buClr>
              <a:buSzPct val="60000"/>
              <a:buFont typeface="Lucida Grande" charset="0"/>
              <a:buChar char="►"/>
            </a:pPr>
            <a:r>
              <a:rPr lang="en-US" sz="2800" i="1" dirty="0"/>
              <a:t>Periodic systems </a:t>
            </a:r>
            <a:r>
              <a:rPr lang="en-US" sz="2800" dirty="0"/>
              <a:t>require </a:t>
            </a:r>
            <a:r>
              <a:rPr lang="en-US" sz="2800" dirty="0" smtClean="0"/>
              <a:t/>
            </a:r>
            <a:br>
              <a:rPr lang="en-US" sz="2800" dirty="0" smtClean="0"/>
            </a:br>
            <a:r>
              <a:rPr lang="en-US" sz="2800" dirty="0" smtClean="0"/>
              <a:t>regular </a:t>
            </a:r>
            <a:r>
              <a:rPr lang="en-US" sz="2800" dirty="0"/>
              <a:t>checks of inventory</a:t>
            </a:r>
          </a:p>
          <a:p>
            <a:pPr marL="1358900" lvl="2" indent="-444500">
              <a:lnSpc>
                <a:spcPct val="90000"/>
              </a:lnSpc>
              <a:spcAft>
                <a:spcPct val="40000"/>
              </a:spcAft>
              <a:buClr>
                <a:schemeClr val="accent1"/>
              </a:buClr>
              <a:buSzPct val="60000"/>
              <a:buFont typeface="Lucida Grande" charset="0"/>
              <a:buChar char="►"/>
            </a:pPr>
            <a:r>
              <a:rPr lang="en-US" sz="2400" i="1" dirty="0"/>
              <a:t>Two-bin system</a:t>
            </a:r>
          </a:p>
          <a:p>
            <a:pPr marL="901700" lvl="1" indent="-444500">
              <a:lnSpc>
                <a:spcPct val="90000"/>
              </a:lnSpc>
              <a:spcAft>
                <a:spcPct val="40000"/>
              </a:spcAft>
              <a:buClr>
                <a:schemeClr val="accent1"/>
              </a:buClr>
              <a:buSzPct val="60000"/>
              <a:buFont typeface="Lucida Grande" charset="0"/>
              <a:buChar char="►"/>
            </a:pPr>
            <a:r>
              <a:rPr lang="en-US" sz="2800" i="1" dirty="0"/>
              <a:t>Perpetual</a:t>
            </a:r>
            <a:r>
              <a:rPr lang="en-US" sz="2800" dirty="0"/>
              <a:t> </a:t>
            </a:r>
            <a:r>
              <a:rPr lang="en-US" sz="2800" i="1" dirty="0"/>
              <a:t>inventory</a:t>
            </a:r>
            <a:r>
              <a:rPr lang="en-US" sz="2800" dirty="0"/>
              <a:t> tracks receipts and subtractions on a continuing basis</a:t>
            </a:r>
          </a:p>
          <a:p>
            <a:pPr marL="1358900" lvl="2" indent="-444500">
              <a:lnSpc>
                <a:spcPct val="90000"/>
              </a:lnSpc>
              <a:spcAft>
                <a:spcPct val="40000"/>
              </a:spcAft>
              <a:buClr>
                <a:schemeClr val="accent1"/>
              </a:buClr>
              <a:buSzPct val="60000"/>
              <a:buFont typeface="Lucida Grande" charset="0"/>
              <a:buChar char="►"/>
            </a:pPr>
            <a:r>
              <a:rPr lang="en-US" sz="2400" dirty="0"/>
              <a:t>May be semi-automated</a:t>
            </a:r>
          </a:p>
        </p:txBody>
      </p:sp>
      <p:pic>
        <p:nvPicPr>
          <p:cNvPr id="2" name="Picture 1" descr="sc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458" y="1397000"/>
            <a:ext cx="2821242" cy="2171700"/>
          </a:xfrm>
          <a:prstGeom prst="rect">
            <a:avLst/>
          </a:prstGeom>
        </p:spPr>
      </p:pic>
    </p:spTree>
    <p:extLst>
      <p:ext uri="{BB962C8B-B14F-4D97-AF65-F5344CB8AC3E}">
        <p14:creationId xmlns:p14="http://schemas.microsoft.com/office/powerpoint/2010/main" val="307246950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7347"/>
                                        </p:tgtEl>
                                        <p:attrNameLst>
                                          <p:attrName>style.visibility</p:attrName>
                                        </p:attrNameLst>
                                      </p:cBhvr>
                                      <p:to>
                                        <p:strVal val="visible"/>
                                      </p:to>
                                    </p:set>
                                    <p:animEffect transition="in" filter="strips(downRight)">
                                      <p:cBhvr>
                                        <p:cTn id="7" dur="1000"/>
                                        <p:tgtEl>
                                          <p:spTgt spid="57347"/>
                                        </p:tgtEl>
                                      </p:cBhvr>
                                    </p:animEffect>
                                  </p:childTnLst>
                                </p:cTn>
                              </p:par>
                            </p:childTnLst>
                          </p:cTn>
                        </p:par>
                        <p:par>
                          <p:cTn id="8" fill="hold">
                            <p:stCondLst>
                              <p:cond delay="2000"/>
                            </p:stCondLst>
                            <p:childTnLst>
                              <p:par>
                                <p:cTn id="9" presetID="23" presetClass="entr" presetSubtype="27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2/3*#ppt_w"/>
                                          </p:val>
                                        </p:tav>
                                        <p:tav tm="100000">
                                          <p:val>
                                            <p:strVal val="#ppt_w"/>
                                          </p:val>
                                        </p:tav>
                                      </p:tavLst>
                                    </p:anim>
                                    <p:anim calcmode="lin" valueType="num">
                                      <p:cBhvr>
                                        <p:cTn id="12"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EOQ </a:t>
            </a:r>
            <a:r>
              <a:rPr lang="en-US" dirty="0" smtClean="0"/>
              <a:t>with</a:t>
            </a:r>
            <a:r>
              <a:rPr lang="en-US" altLang="en-US" dirty="0" smtClean="0"/>
              <a:t> </a:t>
            </a:r>
            <a:r>
              <a:rPr lang="en-US" altLang="en-US" dirty="0"/>
              <a:t>Planned Shortages </a:t>
            </a:r>
            <a:endParaRPr lang="en-US" dirty="0"/>
          </a:p>
        </p:txBody>
      </p:sp>
      <p:pic>
        <p:nvPicPr>
          <p:cNvPr id="4" name="Θέση περιεχομένου 3"/>
          <p:cNvPicPr>
            <a:picLocks noGrp="1" noChangeAspect="1"/>
          </p:cNvPicPr>
          <p:nvPr>
            <p:ph idx="1"/>
          </p:nvPr>
        </p:nvPicPr>
        <p:blipFill>
          <a:blip r:embed="rId2"/>
          <a:stretch>
            <a:fillRect/>
          </a:stretch>
        </p:blipFill>
        <p:spPr>
          <a:xfrm>
            <a:off x="97249" y="1701384"/>
            <a:ext cx="8889666" cy="4429593"/>
          </a:xfrm>
          <a:prstGeom prst="rect">
            <a:avLst/>
          </a:prstGeom>
        </p:spPr>
      </p:pic>
    </p:spTree>
    <p:extLst>
      <p:ext uri="{BB962C8B-B14F-4D97-AF65-F5344CB8AC3E}">
        <p14:creationId xmlns:p14="http://schemas.microsoft.com/office/powerpoint/2010/main" val="3663175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961" y="147478"/>
            <a:ext cx="8836701" cy="749673"/>
          </a:xfrm>
        </p:spPr>
        <p:txBody>
          <a:bodyPr/>
          <a:lstStyle/>
          <a:p>
            <a:r>
              <a:rPr lang="en-US" dirty="0"/>
              <a:t>EOQ </a:t>
            </a:r>
            <a:r>
              <a:rPr lang="en-US" altLang="en-US" dirty="0"/>
              <a:t>For Planned </a:t>
            </a:r>
            <a:r>
              <a:rPr lang="en-US" altLang="en-US" dirty="0" smtClean="0"/>
              <a:t>Shortages</a:t>
            </a:r>
            <a:endParaRPr lang="en-US" dirty="0"/>
          </a:p>
        </p:txBody>
      </p:sp>
      <p:sp>
        <p:nvSpPr>
          <p:cNvPr id="3" name="Θέση περιεχομένου 2"/>
          <p:cNvSpPr>
            <a:spLocks noGrp="1"/>
          </p:cNvSpPr>
          <p:nvPr>
            <p:ph idx="1"/>
          </p:nvPr>
        </p:nvSpPr>
        <p:spPr>
          <a:xfrm>
            <a:off x="457200" y="1150495"/>
            <a:ext cx="8229600" cy="4525963"/>
          </a:xfrm>
        </p:spPr>
        <p:txBody>
          <a:bodyPr/>
          <a:lstStyle/>
          <a:p>
            <a:pPr algn="just"/>
            <a:r>
              <a:rPr lang="en-US" dirty="0"/>
              <a:t>When the </a:t>
            </a:r>
            <a:r>
              <a:rPr lang="en-US" dirty="0" smtClean="0"/>
              <a:t>inventory level </a:t>
            </a:r>
            <a:r>
              <a:rPr lang="en-US" dirty="0"/>
              <a:t>reaches </a:t>
            </a:r>
            <a:r>
              <a:rPr lang="en-US" dirty="0" smtClean="0"/>
              <a:t>– </a:t>
            </a:r>
            <a:r>
              <a:rPr lang="en-US" dirty="0"/>
              <a:t>K then </a:t>
            </a:r>
            <a:r>
              <a:rPr lang="en-US" dirty="0" smtClean="0"/>
              <a:t>quantity </a:t>
            </a:r>
            <a:r>
              <a:rPr lang="en-US" dirty="0"/>
              <a:t>Q </a:t>
            </a:r>
            <a:r>
              <a:rPr lang="en-US" dirty="0" smtClean="0"/>
              <a:t>arrives covering </a:t>
            </a:r>
            <a:r>
              <a:rPr lang="en-US" dirty="0"/>
              <a:t>the </a:t>
            </a:r>
            <a:r>
              <a:rPr lang="en-US" dirty="0" smtClean="0"/>
              <a:t>demanded </a:t>
            </a:r>
            <a:r>
              <a:rPr lang="en-US" dirty="0"/>
              <a:t>units and the </a:t>
            </a:r>
            <a:r>
              <a:rPr lang="en-US" dirty="0" smtClean="0"/>
              <a:t>inventory level </a:t>
            </a:r>
            <a:r>
              <a:rPr lang="en-US" dirty="0"/>
              <a:t>reaches </a:t>
            </a:r>
            <a:r>
              <a:rPr lang="en-US" dirty="0" smtClean="0"/>
              <a:t>Q-K. </a:t>
            </a:r>
            <a:r>
              <a:rPr lang="en-US" dirty="0"/>
              <a:t>The cycle time between two consecutive arrivals T is divided into two </a:t>
            </a:r>
            <a:r>
              <a:rPr lang="en-US" dirty="0" smtClean="0"/>
              <a:t>intervals: T1 (immediate </a:t>
            </a:r>
            <a:r>
              <a:rPr lang="en-US" dirty="0"/>
              <a:t>demand coverage) and T2 (pending demand)</a:t>
            </a:r>
          </a:p>
          <a:p>
            <a:pPr algn="just"/>
            <a:r>
              <a:rPr lang="en-US" dirty="0" smtClean="0"/>
              <a:t>The total cost function that must be minimized is</a:t>
            </a:r>
            <a:r>
              <a:rPr lang="el-GR" dirty="0" smtClean="0"/>
              <a:t>:</a:t>
            </a:r>
            <a:endParaRPr lang="en-US" dirty="0"/>
          </a:p>
          <a:p>
            <a:endParaRPr lang="en-US" dirty="0"/>
          </a:p>
          <a:p>
            <a:endParaRPr lang="en-US" dirty="0"/>
          </a:p>
        </p:txBody>
      </p:sp>
      <p:graphicFrame>
        <p:nvGraphicFramePr>
          <p:cNvPr id="4" name="Object 5"/>
          <p:cNvGraphicFramePr>
            <a:graphicFrameLocks/>
          </p:cNvGraphicFramePr>
          <p:nvPr>
            <p:extLst>
              <p:ext uri="{D42A27DB-BD31-4B8C-83A1-F6EECF244321}">
                <p14:modId xmlns:p14="http://schemas.microsoft.com/office/powerpoint/2010/main" val="4081498717"/>
              </p:ext>
            </p:extLst>
          </p:nvPr>
        </p:nvGraphicFramePr>
        <p:xfrm>
          <a:off x="2635985" y="5325639"/>
          <a:ext cx="4034638" cy="1069731"/>
        </p:xfrm>
        <a:graphic>
          <a:graphicData uri="http://schemas.openxmlformats.org/presentationml/2006/ole">
            <mc:AlternateContent xmlns:mc="http://schemas.openxmlformats.org/markup-compatibility/2006">
              <mc:Choice xmlns:v="urn:schemas-microsoft-com:vml" Requires="v">
                <p:oleObj spid="_x0000_s529470" name="Equation" r:id="rId3" imgW="2031840" imgH="444240" progId="Equation.2">
                  <p:embed/>
                </p:oleObj>
              </mc:Choice>
              <mc:Fallback>
                <p:oleObj name="Equation" r:id="rId3" imgW="2031840" imgH="444240" progId="Equation.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985" y="5325639"/>
                        <a:ext cx="4034638" cy="1069731"/>
                      </a:xfrm>
                      <a:prstGeom prst="rect">
                        <a:avLst/>
                      </a:prstGeom>
                      <a:solidFill>
                        <a:schemeClr val="accent2"/>
                      </a:solidFill>
                      <a:ln w="12699">
                        <a:solidFill>
                          <a:schemeClr val="bg2"/>
                        </a:solidFill>
                        <a:miter lim="800000"/>
                        <a:headEnd/>
                        <a:tailEnd/>
                      </a:ln>
                      <a:effectLst/>
                      <a:extLst/>
                    </p:spPr>
                  </p:pic>
                </p:oleObj>
              </mc:Fallback>
            </mc:AlternateContent>
          </a:graphicData>
        </a:graphic>
      </p:graphicFrame>
    </p:spTree>
    <p:extLst>
      <p:ext uri="{BB962C8B-B14F-4D97-AF65-F5344CB8AC3E}">
        <p14:creationId xmlns:p14="http://schemas.microsoft.com/office/powerpoint/2010/main" val="413445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6400" y="364834"/>
            <a:ext cx="8075369" cy="689372"/>
          </a:xfrm>
        </p:spPr>
        <p:txBody>
          <a:bodyPr/>
          <a:lstStyle/>
          <a:p>
            <a:r>
              <a:rPr lang="en-US" dirty="0"/>
              <a:t>EOQ </a:t>
            </a:r>
            <a:r>
              <a:rPr lang="en-US" dirty="0"/>
              <a:t>f</a:t>
            </a:r>
            <a:r>
              <a:rPr lang="en-US" altLang="en-US" dirty="0" smtClean="0"/>
              <a:t>or </a:t>
            </a:r>
            <a:r>
              <a:rPr lang="en-US" altLang="en-US" dirty="0"/>
              <a:t>Planned Shortages </a:t>
            </a:r>
            <a:endParaRPr lang="en-US" dirty="0"/>
          </a:p>
        </p:txBody>
      </p:sp>
      <p:sp>
        <p:nvSpPr>
          <p:cNvPr id="3" name="Θέση περιεχομένου 2"/>
          <p:cNvSpPr>
            <a:spLocks noGrp="1"/>
          </p:cNvSpPr>
          <p:nvPr>
            <p:ph idx="1"/>
          </p:nvPr>
        </p:nvSpPr>
        <p:spPr>
          <a:xfrm>
            <a:off x="813797" y="1677246"/>
            <a:ext cx="8030399" cy="4236374"/>
          </a:xfrm>
        </p:spPr>
        <p:txBody>
          <a:bodyPr>
            <a:normAutofit fontScale="85000" lnSpcReduction="20000"/>
          </a:bodyPr>
          <a:lstStyle/>
          <a:p>
            <a:r>
              <a:rPr lang="en-US" dirty="0" smtClean="0"/>
              <a:t>The optimal order quantity that minimizes the total cost is</a:t>
            </a:r>
            <a:r>
              <a:rPr lang="el-GR" dirty="0" smtClean="0"/>
              <a:t>:</a:t>
            </a:r>
            <a:endParaRPr lang="en-US" dirty="0"/>
          </a:p>
          <a:p>
            <a:endParaRPr lang="el-GR" altLang="en-US" dirty="0" smtClean="0"/>
          </a:p>
          <a:p>
            <a:endParaRPr lang="el-GR" altLang="en-US" dirty="0"/>
          </a:p>
          <a:p>
            <a:pPr marL="0" indent="0">
              <a:buNone/>
            </a:pPr>
            <a:endParaRPr lang="el-GR" altLang="en-US" dirty="0" smtClean="0"/>
          </a:p>
          <a:p>
            <a:r>
              <a:rPr lang="en-US" dirty="0" smtClean="0"/>
              <a:t>The maximum level of unsatisfied demand is</a:t>
            </a:r>
            <a:r>
              <a:rPr lang="el-GR" dirty="0" smtClean="0"/>
              <a:t>:</a:t>
            </a:r>
            <a:endParaRPr lang="en-US" dirty="0"/>
          </a:p>
          <a:p>
            <a:pPr marL="0" indent="0">
              <a:buNone/>
            </a:pP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endParaRPr lang="en-US" dirty="0"/>
          </a:p>
        </p:txBody>
      </p:sp>
      <p:graphicFrame>
        <p:nvGraphicFramePr>
          <p:cNvPr id="5" name="Object 6"/>
          <p:cNvGraphicFramePr>
            <a:graphicFrameLocks/>
          </p:cNvGraphicFramePr>
          <p:nvPr>
            <p:extLst>
              <p:ext uri="{D42A27DB-BD31-4B8C-83A1-F6EECF244321}">
                <p14:modId xmlns:p14="http://schemas.microsoft.com/office/powerpoint/2010/main" val="2718888634"/>
              </p:ext>
            </p:extLst>
          </p:nvPr>
        </p:nvGraphicFramePr>
        <p:xfrm>
          <a:off x="3284633" y="2448509"/>
          <a:ext cx="2733918" cy="1119149"/>
        </p:xfrm>
        <a:graphic>
          <a:graphicData uri="http://schemas.openxmlformats.org/presentationml/2006/ole">
            <mc:AlternateContent xmlns:mc="http://schemas.openxmlformats.org/markup-compatibility/2006">
              <mc:Choice xmlns:v="urn:schemas-microsoft-com:vml" Requires="v">
                <p:oleObj spid="_x0000_s530554" name="Equation" r:id="rId3" imgW="1358640" imgH="482400" progId="Equation.2">
                  <p:embed/>
                </p:oleObj>
              </mc:Choice>
              <mc:Fallback>
                <p:oleObj name="Equation" r:id="rId3" imgW="1358640" imgH="482400" progId="Equation.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633" y="2448509"/>
                        <a:ext cx="2733918" cy="1119149"/>
                      </a:xfrm>
                      <a:prstGeom prst="rect">
                        <a:avLst/>
                      </a:prstGeom>
                      <a:solidFill>
                        <a:schemeClr val="accent2"/>
                      </a:solidFill>
                      <a:ln w="12699">
                        <a:solidFill>
                          <a:schemeClr val="bg2"/>
                        </a:solidFill>
                        <a:miter lim="800000"/>
                        <a:headEnd/>
                        <a:tailEnd/>
                      </a:ln>
                      <a:effectLst/>
                      <a:extLst/>
                    </p:spPr>
                  </p:pic>
                </p:oleObj>
              </mc:Fallback>
            </mc:AlternateContent>
          </a:graphicData>
        </a:graphic>
      </p:graphicFrame>
      <p:graphicFrame>
        <p:nvGraphicFramePr>
          <p:cNvPr id="6" name="Object 7"/>
          <p:cNvGraphicFramePr>
            <a:graphicFrameLocks/>
          </p:cNvGraphicFramePr>
          <p:nvPr>
            <p:extLst>
              <p:ext uri="{D42A27DB-BD31-4B8C-83A1-F6EECF244321}">
                <p14:modId xmlns:p14="http://schemas.microsoft.com/office/powerpoint/2010/main" val="3413774292"/>
              </p:ext>
            </p:extLst>
          </p:nvPr>
        </p:nvGraphicFramePr>
        <p:xfrm>
          <a:off x="3679783" y="4499375"/>
          <a:ext cx="2203856" cy="987025"/>
        </p:xfrm>
        <a:graphic>
          <a:graphicData uri="http://schemas.openxmlformats.org/presentationml/2006/ole">
            <mc:AlternateContent xmlns:mc="http://schemas.openxmlformats.org/markup-compatibility/2006">
              <mc:Choice xmlns:v="urn:schemas-microsoft-com:vml" Requires="v">
                <p:oleObj spid="_x0000_s530555" name="Equation" r:id="rId5" imgW="1091880" imgH="431640" progId="Equation.3">
                  <p:embed/>
                </p:oleObj>
              </mc:Choice>
              <mc:Fallback>
                <p:oleObj name="Equation" r:id="rId5" imgW="1091880" imgH="43164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9783" y="4499375"/>
                        <a:ext cx="2203856" cy="987025"/>
                      </a:xfrm>
                      <a:prstGeom prst="rect">
                        <a:avLst/>
                      </a:prstGeom>
                      <a:solidFill>
                        <a:schemeClr val="accent2"/>
                      </a:solidFill>
                      <a:ln w="12699">
                        <a:solidFill>
                          <a:schemeClr val="bg2"/>
                        </a:solidFill>
                        <a:miter lim="800000"/>
                        <a:headEnd/>
                        <a:tailEnd/>
                      </a:ln>
                      <a:effectLst/>
                      <a:extLst/>
                    </p:spPr>
                  </p:pic>
                </p:oleObj>
              </mc:Fallback>
            </mc:AlternateContent>
          </a:graphicData>
        </a:graphic>
      </p:graphicFrame>
    </p:spTree>
    <p:extLst>
      <p:ext uri="{BB962C8B-B14F-4D97-AF65-F5344CB8AC3E}">
        <p14:creationId xmlns:p14="http://schemas.microsoft.com/office/powerpoint/2010/main" val="129295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8564" y="452152"/>
            <a:ext cx="8533246" cy="578223"/>
          </a:xfrm>
        </p:spPr>
        <p:txBody>
          <a:bodyPr/>
          <a:lstStyle/>
          <a:p>
            <a:r>
              <a:rPr lang="en-US" dirty="0"/>
              <a:t>EOQ </a:t>
            </a:r>
            <a:r>
              <a:rPr lang="en-US" altLang="en-US" dirty="0"/>
              <a:t>For Planned </a:t>
            </a:r>
            <a:r>
              <a:rPr lang="en-US" altLang="en-US" dirty="0" smtClean="0"/>
              <a:t>Shortages</a:t>
            </a:r>
            <a:endParaRPr lang="en-US" dirty="0"/>
          </a:p>
        </p:txBody>
      </p:sp>
      <p:sp>
        <p:nvSpPr>
          <p:cNvPr id="3" name="Θέση περιεχομένου 2"/>
          <p:cNvSpPr>
            <a:spLocks noGrp="1"/>
          </p:cNvSpPr>
          <p:nvPr>
            <p:ph idx="1"/>
          </p:nvPr>
        </p:nvSpPr>
        <p:spPr>
          <a:xfrm>
            <a:off x="138564" y="1168952"/>
            <a:ext cx="8900505" cy="3320247"/>
          </a:xfrm>
        </p:spPr>
        <p:txBody>
          <a:bodyPr/>
          <a:lstStyle/>
          <a:p>
            <a:r>
              <a:rPr lang="en-US" dirty="0" smtClean="0"/>
              <a:t>The time interval that the inventory is positive is: </a:t>
            </a:r>
            <a:endParaRPr lang="en-US" dirty="0" smtClean="0"/>
          </a:p>
          <a:p>
            <a:endParaRPr lang="en-US" dirty="0"/>
          </a:p>
          <a:p>
            <a:pPr marL="0" indent="0">
              <a:buNone/>
            </a:pPr>
            <a:r>
              <a:rPr lang="en-US" dirty="0" smtClean="0"/>
              <a:t>   where d is daily demand</a:t>
            </a:r>
            <a:endParaRPr lang="en-US" dirty="0"/>
          </a:p>
          <a:p>
            <a:r>
              <a:rPr lang="en-US" dirty="0" smtClean="0"/>
              <a:t>The time interval that the inventory is negative is</a:t>
            </a:r>
            <a:r>
              <a:rPr lang="el-GR" dirty="0" smtClean="0"/>
              <a:t>:</a:t>
            </a:r>
            <a:endParaRPr lang="en-US" dirty="0" smtClean="0"/>
          </a:p>
          <a:p>
            <a:endParaRPr lang="en-US" dirty="0"/>
          </a:p>
          <a:p>
            <a:pPr marL="0" indent="0">
              <a:buNone/>
            </a:pPr>
            <a:endParaRPr lang="en-US" dirty="0"/>
          </a:p>
        </p:txBody>
      </p:sp>
      <p:sp>
        <p:nvSpPr>
          <p:cNvPr id="4" name="Rectangle 2"/>
          <p:cNvSpPr>
            <a:spLocks noChangeArrowheads="1"/>
          </p:cNvSpPr>
          <p:nvPr/>
        </p:nvSpPr>
        <p:spPr bwMode="auto">
          <a:xfrm>
            <a:off x="-22623"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344807386"/>
              </p:ext>
            </p:extLst>
          </p:nvPr>
        </p:nvGraphicFramePr>
        <p:xfrm>
          <a:off x="3725863" y="1836738"/>
          <a:ext cx="1709737" cy="917575"/>
        </p:xfrm>
        <a:graphic>
          <a:graphicData uri="http://schemas.openxmlformats.org/presentationml/2006/ole">
            <mc:AlternateContent xmlns:mc="http://schemas.openxmlformats.org/markup-compatibility/2006">
              <mc:Choice xmlns:v="urn:schemas-microsoft-com:vml" Requires="v">
                <p:oleObj spid="_x0000_s531617" name="Equation" r:id="rId3" imgW="723600" imgH="393480" progId="Equation.3">
                  <p:embed/>
                </p:oleObj>
              </mc:Choice>
              <mc:Fallback>
                <p:oleObj name="Equation" r:id="rId3" imgW="723600" imgH="393480" progId="Equation.3">
                  <p:embed/>
                  <p:pic>
                    <p:nvPicPr>
                      <p:cNvPr id="0" name=""/>
                      <p:cNvPicPr>
                        <a:picLocks noChangeAspect="1" noChangeArrowheads="1"/>
                      </p:cNvPicPr>
                      <p:nvPr/>
                    </p:nvPicPr>
                    <p:blipFill>
                      <a:blip r:embed="rId4"/>
                      <a:srcRect/>
                      <a:stretch>
                        <a:fillRect/>
                      </a:stretch>
                    </p:blipFill>
                    <p:spPr bwMode="auto">
                      <a:xfrm>
                        <a:off x="3725863" y="1836738"/>
                        <a:ext cx="1709737" cy="917575"/>
                      </a:xfrm>
                      <a:prstGeom prst="rect">
                        <a:avLst/>
                      </a:prstGeom>
                      <a:solidFill>
                        <a:schemeClr val="accent3">
                          <a:lumMod val="60000"/>
                          <a:lumOff val="40000"/>
                        </a:schemeClr>
                      </a:solidFill>
                      <a:ln>
                        <a:solidFill>
                          <a:srgbClr val="C00000"/>
                        </a:solidFill>
                      </a:ln>
                    </p:spPr>
                  </p:pic>
                </p:oleObj>
              </mc:Fallback>
            </mc:AlternateContent>
          </a:graphicData>
        </a:graphic>
      </p:graphicFrame>
      <p:sp>
        <p:nvSpPr>
          <p:cNvPr id="6" name="Rectangle 4"/>
          <p:cNvSpPr>
            <a:spLocks noChangeArrowheads="1"/>
          </p:cNvSpPr>
          <p:nvPr/>
        </p:nvSpPr>
        <p:spPr bwMode="auto">
          <a:xfrm>
            <a:off x="-22623" y="-466018"/>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4229786686"/>
              </p:ext>
            </p:extLst>
          </p:nvPr>
        </p:nvGraphicFramePr>
        <p:xfrm>
          <a:off x="3714310" y="4489199"/>
          <a:ext cx="1704740" cy="972341"/>
        </p:xfrm>
        <a:graphic>
          <a:graphicData uri="http://schemas.openxmlformats.org/presentationml/2006/ole">
            <mc:AlternateContent xmlns:mc="http://schemas.openxmlformats.org/markup-compatibility/2006">
              <mc:Choice xmlns:v="urn:schemas-microsoft-com:vml" Requires="v">
                <p:oleObj spid="_x0000_s531618" name="Equation" r:id="rId5" imgW="482400" imgH="393480" progId="Equation.3">
                  <p:embed/>
                </p:oleObj>
              </mc:Choice>
              <mc:Fallback>
                <p:oleObj name="Equation" r:id="rId5" imgW="482400" imgH="393480" progId="Equation.3">
                  <p:embed/>
                  <p:pic>
                    <p:nvPicPr>
                      <p:cNvPr id="0" name=""/>
                      <p:cNvPicPr>
                        <a:picLocks noChangeAspect="1" noChangeArrowheads="1"/>
                      </p:cNvPicPr>
                      <p:nvPr/>
                    </p:nvPicPr>
                    <p:blipFill>
                      <a:blip r:embed="rId6"/>
                      <a:srcRect/>
                      <a:stretch>
                        <a:fillRect/>
                      </a:stretch>
                    </p:blipFill>
                    <p:spPr bwMode="auto">
                      <a:xfrm>
                        <a:off x="3714310" y="4489199"/>
                        <a:ext cx="1704740" cy="972341"/>
                      </a:xfrm>
                      <a:prstGeom prst="rect">
                        <a:avLst/>
                      </a:prstGeom>
                      <a:solidFill>
                        <a:schemeClr val="accent3">
                          <a:lumMod val="60000"/>
                          <a:lumOff val="40000"/>
                        </a:schemeClr>
                      </a:solidFill>
                      <a:ln>
                        <a:solidFill>
                          <a:srgbClr val="C00000"/>
                        </a:solidFill>
                      </a:ln>
                    </p:spPr>
                  </p:pic>
                </p:oleObj>
              </mc:Fallback>
            </mc:AlternateContent>
          </a:graphicData>
        </a:graphic>
      </p:graphicFrame>
      <p:sp>
        <p:nvSpPr>
          <p:cNvPr id="8" name="Rectangle 6"/>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6988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extLst/>
        </p:spPr>
        <p:txBody>
          <a:bodyPr rtlCol="0">
            <a:normAutofit fontScale="90000"/>
          </a:bodyPr>
          <a:lstStyle/>
          <a:p>
            <a:pPr fontAlgn="auto">
              <a:spcAft>
                <a:spcPts val="0"/>
              </a:spcAft>
              <a:defRPr/>
            </a:pPr>
            <a:r>
              <a:rPr lang="en-US" dirty="0">
                <a:ea typeface="+mj-ea"/>
              </a:rPr>
              <a:t>Production Order Quantity Model</a:t>
            </a:r>
          </a:p>
        </p:txBody>
      </p:sp>
      <p:sp>
        <p:nvSpPr>
          <p:cNvPr id="106498" name="Content Placeholder 1"/>
          <p:cNvSpPr>
            <a:spLocks noGrp="1"/>
          </p:cNvSpPr>
          <p:nvPr>
            <p:ph idx="1"/>
          </p:nvPr>
        </p:nvSpPr>
        <p:spPr>
          <a:xfrm>
            <a:off x="800100" y="1435100"/>
            <a:ext cx="7543800" cy="2159000"/>
          </a:xfrm>
        </p:spPr>
        <p:txBody>
          <a:bodyPr/>
          <a:lstStyle/>
          <a:p>
            <a:pPr marL="514350" indent="-514350">
              <a:buFont typeface="Arial" charset="0"/>
              <a:buAutoNum type="arabicPeriod"/>
            </a:pPr>
            <a:r>
              <a:rPr lang="en-US" dirty="0">
                <a:latin typeface="Arial" charset="0"/>
                <a:cs typeface="Arial" charset="0"/>
              </a:rPr>
              <a:t>Used when inventory builds up over a period of time after an order is placed</a:t>
            </a:r>
          </a:p>
          <a:p>
            <a:pPr marL="514350" indent="-514350">
              <a:buFont typeface="Arial" charset="0"/>
              <a:buAutoNum type="arabicPeriod"/>
            </a:pPr>
            <a:r>
              <a:rPr lang="en-US" dirty="0">
                <a:latin typeface="Arial" charset="0"/>
                <a:cs typeface="Arial" charset="0"/>
              </a:rPr>
              <a:t>Used when units are produced and sold simultaneously</a:t>
            </a:r>
          </a:p>
        </p:txBody>
      </p:sp>
      <p:sp>
        <p:nvSpPr>
          <p:cNvPr id="6" name="AutoShape 2"/>
          <p:cNvSpPr>
            <a:spLocks noChangeArrowheads="1"/>
          </p:cNvSpPr>
          <p:nvPr/>
        </p:nvSpPr>
        <p:spPr bwMode="auto">
          <a:xfrm flipH="1">
            <a:off x="1885950" y="5003800"/>
            <a:ext cx="692150" cy="1028700"/>
          </a:xfrm>
          <a:prstGeom prst="rtTriangle">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AutoShape 3"/>
          <p:cNvSpPr>
            <a:spLocks noChangeArrowheads="1"/>
          </p:cNvSpPr>
          <p:nvPr/>
        </p:nvSpPr>
        <p:spPr bwMode="auto">
          <a:xfrm>
            <a:off x="2571750" y="4972050"/>
            <a:ext cx="2197100" cy="1073150"/>
          </a:xfrm>
          <a:prstGeom prst="rtTriangl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 name="Line 5"/>
          <p:cNvSpPr>
            <a:spLocks noChangeShapeType="1"/>
          </p:cNvSpPr>
          <p:nvPr/>
        </p:nvSpPr>
        <p:spPr bwMode="auto">
          <a:xfrm flipV="1">
            <a:off x="1879600" y="4965700"/>
            <a:ext cx="711200" cy="1066800"/>
          </a:xfrm>
          <a:prstGeom prst="line">
            <a:avLst/>
          </a:prstGeom>
          <a:noFill/>
          <a:ln w="57150">
            <a:solidFill>
              <a:srgbClr val="D3332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6"/>
          <p:cNvSpPr>
            <a:spLocks noChangeShapeType="1"/>
          </p:cNvSpPr>
          <p:nvPr/>
        </p:nvSpPr>
        <p:spPr bwMode="auto">
          <a:xfrm>
            <a:off x="2571750" y="4984750"/>
            <a:ext cx="2133600" cy="1035050"/>
          </a:xfrm>
          <a:prstGeom prst="line">
            <a:avLst/>
          </a:prstGeom>
          <a:noFill/>
          <a:ln w="57150">
            <a:solidFill>
              <a:srgbClr val="D3332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Line 7"/>
          <p:cNvSpPr>
            <a:spLocks noChangeShapeType="1"/>
          </p:cNvSpPr>
          <p:nvPr/>
        </p:nvSpPr>
        <p:spPr bwMode="auto">
          <a:xfrm>
            <a:off x="2571750" y="4978400"/>
            <a:ext cx="0" cy="105410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11" name="Group 8"/>
          <p:cNvGrpSpPr>
            <a:grpSpLocks/>
          </p:cNvGrpSpPr>
          <p:nvPr/>
        </p:nvGrpSpPr>
        <p:grpSpPr bwMode="auto">
          <a:xfrm>
            <a:off x="4705350" y="4959350"/>
            <a:ext cx="3543300" cy="1092200"/>
            <a:chOff x="2964" y="2516"/>
            <a:chExt cx="2232" cy="688"/>
          </a:xfrm>
          <a:solidFill>
            <a:schemeClr val="tx2"/>
          </a:solidFill>
        </p:grpSpPr>
        <p:grpSp>
          <p:nvGrpSpPr>
            <p:cNvPr id="12" name="Group 9"/>
            <p:cNvGrpSpPr>
              <a:grpSpLocks/>
            </p:cNvGrpSpPr>
            <p:nvPr/>
          </p:nvGrpSpPr>
          <p:grpSpPr bwMode="auto">
            <a:xfrm>
              <a:off x="2964" y="2516"/>
              <a:ext cx="1820" cy="680"/>
              <a:chOff x="1280" y="2616"/>
              <a:chExt cx="1820" cy="680"/>
            </a:xfrm>
            <a:grpFill/>
          </p:grpSpPr>
          <p:sp>
            <p:nvSpPr>
              <p:cNvPr id="17" name="AutoShape 10"/>
              <p:cNvSpPr>
                <a:spLocks noChangeArrowheads="1"/>
              </p:cNvSpPr>
              <p:nvPr/>
            </p:nvSpPr>
            <p:spPr bwMode="auto">
              <a:xfrm flipH="1">
                <a:off x="1284" y="2640"/>
                <a:ext cx="436" cy="648"/>
              </a:xfrm>
              <a:prstGeom prst="rtTriangle">
                <a:avLst/>
              </a:prstGeom>
              <a:solidFill>
                <a:schemeClr val="tx2"/>
              </a:solidFill>
              <a:ln w="9525">
                <a:solidFill>
                  <a:srgbClr val="BF0922"/>
                </a:solidFill>
                <a:miter lim="800000"/>
                <a:headEnd/>
                <a:tailEnd/>
              </a:ln>
              <a:effectLs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AutoShape 11"/>
              <p:cNvSpPr>
                <a:spLocks noChangeArrowheads="1"/>
              </p:cNvSpPr>
              <p:nvPr/>
            </p:nvSpPr>
            <p:spPr bwMode="auto">
              <a:xfrm>
                <a:off x="1716" y="2620"/>
                <a:ext cx="1384" cy="676"/>
              </a:xfrm>
              <a:prstGeom prst="rtTriangle">
                <a:avLst/>
              </a:prstGeom>
              <a:solidFill>
                <a:schemeClr val="accent2"/>
              </a:solidFill>
              <a:ln>
                <a:noFill/>
              </a:ln>
              <a:effectLs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Line 12"/>
              <p:cNvSpPr>
                <a:spLocks noChangeShapeType="1"/>
              </p:cNvSpPr>
              <p:nvPr/>
            </p:nvSpPr>
            <p:spPr bwMode="auto">
              <a:xfrm flipV="1">
                <a:off x="1280" y="2616"/>
                <a:ext cx="448" cy="672"/>
              </a:xfrm>
              <a:prstGeom prst="line">
                <a:avLst/>
              </a:prstGeom>
              <a:grpFill/>
              <a:ln w="57150" cmpd="sng">
                <a:solidFill>
                  <a:schemeClr val="accent1"/>
                </a:solidFill>
                <a:round/>
                <a:headEnd/>
                <a:tailEnd/>
              </a:ln>
              <a:effectLs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Line 13"/>
              <p:cNvSpPr>
                <a:spLocks noChangeShapeType="1"/>
              </p:cNvSpPr>
              <p:nvPr/>
            </p:nvSpPr>
            <p:spPr bwMode="auto">
              <a:xfrm>
                <a:off x="1716" y="2628"/>
                <a:ext cx="1344" cy="652"/>
              </a:xfrm>
              <a:prstGeom prst="line">
                <a:avLst/>
              </a:prstGeom>
              <a:grpFill/>
              <a:ln w="57150" cmpd="sng">
                <a:solidFill>
                  <a:schemeClr val="accent1"/>
                </a:solidFill>
                <a:round/>
                <a:headEnd/>
                <a:tailEnd/>
              </a:ln>
              <a:effectLs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Line 14"/>
              <p:cNvSpPr>
                <a:spLocks noChangeShapeType="1"/>
              </p:cNvSpPr>
              <p:nvPr/>
            </p:nvSpPr>
            <p:spPr bwMode="auto">
              <a:xfrm>
                <a:off x="1716" y="2624"/>
                <a:ext cx="0" cy="664"/>
              </a:xfrm>
              <a:prstGeom prst="line">
                <a:avLst/>
              </a:prstGeom>
              <a:grpFill/>
              <a:ln w="57150">
                <a:solidFill>
                  <a:schemeClr val="tx1"/>
                </a:solidFill>
                <a:prstDash val="sysDot"/>
                <a:round/>
                <a:headEnd/>
                <a:tailEnd/>
              </a:ln>
              <a:effectLst/>
              <a:extLst/>
            </p:spPr>
            <p:txBody>
              <a:bodyPr wrap="none" anchor="ctr"/>
              <a:lstStyle/>
              <a:p>
                <a:pPr fontAlgn="auto">
                  <a:spcBef>
                    <a:spcPts val="0"/>
                  </a:spcBef>
                  <a:spcAft>
                    <a:spcPts val="0"/>
                  </a:spcAft>
                  <a:defRPr/>
                </a:pPr>
                <a:endParaRPr lang="en-US" dirty="0">
                  <a:latin typeface="+mn-lt"/>
                  <a:ea typeface="+mn-ea"/>
                  <a:cs typeface="+mn-cs"/>
                </a:endParaRPr>
              </a:p>
            </p:txBody>
          </p:sp>
        </p:grpSp>
        <p:grpSp>
          <p:nvGrpSpPr>
            <p:cNvPr id="13" name="Group 15"/>
            <p:cNvGrpSpPr>
              <a:grpSpLocks/>
            </p:cNvGrpSpPr>
            <p:nvPr/>
          </p:nvGrpSpPr>
          <p:grpSpPr bwMode="auto">
            <a:xfrm>
              <a:off x="4748" y="2524"/>
              <a:ext cx="448" cy="672"/>
              <a:chOff x="1280" y="2616"/>
              <a:chExt cx="448" cy="672"/>
            </a:xfrm>
            <a:grpFill/>
          </p:grpSpPr>
          <p:sp>
            <p:nvSpPr>
              <p:cNvPr id="15" name="AutoShape 16"/>
              <p:cNvSpPr>
                <a:spLocks noChangeArrowheads="1"/>
              </p:cNvSpPr>
              <p:nvPr/>
            </p:nvSpPr>
            <p:spPr bwMode="auto">
              <a:xfrm flipH="1">
                <a:off x="1284" y="2640"/>
                <a:ext cx="436" cy="648"/>
              </a:xfrm>
              <a:prstGeom prst="rtTriangle">
                <a:avLst/>
              </a:prstGeom>
              <a:solidFill>
                <a:schemeClr val="tx2"/>
              </a:solidFill>
              <a:ln>
                <a:noFill/>
              </a:ln>
              <a:effectLs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6" name="Line 17"/>
              <p:cNvSpPr>
                <a:spLocks noChangeShapeType="1"/>
              </p:cNvSpPr>
              <p:nvPr/>
            </p:nvSpPr>
            <p:spPr bwMode="auto">
              <a:xfrm flipV="1">
                <a:off x="1280" y="2616"/>
                <a:ext cx="448" cy="672"/>
              </a:xfrm>
              <a:prstGeom prst="line">
                <a:avLst/>
              </a:prstGeom>
              <a:grpFill/>
              <a:ln w="57150" cmpd="sng">
                <a:solidFill>
                  <a:schemeClr val="accent1"/>
                </a:solidFill>
                <a:round/>
                <a:headEnd/>
                <a:tailEnd/>
              </a:ln>
              <a:effectLst/>
              <a:extLst/>
            </p:spPr>
            <p:txBody>
              <a:bodyPr wrap="none" anchor="ctr"/>
              <a:lstStyle/>
              <a:p>
                <a:pPr fontAlgn="auto">
                  <a:spcBef>
                    <a:spcPts val="0"/>
                  </a:spcBef>
                  <a:spcAft>
                    <a:spcPts val="0"/>
                  </a:spcAft>
                  <a:defRPr/>
                </a:pPr>
                <a:endParaRPr lang="en-US" dirty="0">
                  <a:latin typeface="+mn-lt"/>
                  <a:ea typeface="+mn-ea"/>
                  <a:cs typeface="+mn-cs"/>
                </a:endParaRPr>
              </a:p>
            </p:txBody>
          </p:sp>
        </p:grpSp>
        <p:sp>
          <p:nvSpPr>
            <p:cNvPr id="14" name="Line 18"/>
            <p:cNvSpPr>
              <a:spLocks noChangeShapeType="1"/>
            </p:cNvSpPr>
            <p:nvPr/>
          </p:nvSpPr>
          <p:spPr bwMode="auto">
            <a:xfrm>
              <a:off x="5192" y="2540"/>
              <a:ext cx="0" cy="664"/>
            </a:xfrm>
            <a:prstGeom prst="line">
              <a:avLst/>
            </a:prstGeom>
            <a:grpFill/>
            <a:ln>
              <a:noFill/>
            </a:ln>
            <a:effectLst/>
            <a:extLst/>
          </p:spPr>
          <p:txBody>
            <a:bodyPr wrap="none" anchor="ctr"/>
            <a:lstStyle/>
            <a:p>
              <a:pPr fontAlgn="auto">
                <a:spcBef>
                  <a:spcPts val="0"/>
                </a:spcBef>
                <a:spcAft>
                  <a:spcPts val="0"/>
                </a:spcAft>
                <a:defRPr/>
              </a:pPr>
              <a:endParaRPr lang="en-US" dirty="0">
                <a:latin typeface="+mn-lt"/>
                <a:ea typeface="+mn-ea"/>
                <a:cs typeface="+mn-cs"/>
              </a:endParaRPr>
            </a:p>
          </p:txBody>
        </p:sp>
      </p:grpSp>
      <p:grpSp>
        <p:nvGrpSpPr>
          <p:cNvPr id="22" name="Group 19"/>
          <p:cNvGrpSpPr>
            <a:grpSpLocks/>
          </p:cNvGrpSpPr>
          <p:nvPr/>
        </p:nvGrpSpPr>
        <p:grpSpPr bwMode="auto">
          <a:xfrm>
            <a:off x="466725" y="3878263"/>
            <a:ext cx="8061325" cy="2509837"/>
            <a:chOff x="294" y="1835"/>
            <a:chExt cx="5078" cy="1581"/>
          </a:xfrm>
        </p:grpSpPr>
        <p:sp>
          <p:nvSpPr>
            <p:cNvPr id="106522" name="Freeform 20"/>
            <p:cNvSpPr>
              <a:spLocks/>
            </p:cNvSpPr>
            <p:nvPr/>
          </p:nvSpPr>
          <p:spPr bwMode="auto">
            <a:xfrm>
              <a:off x="1176" y="1835"/>
              <a:ext cx="4196" cy="1365"/>
            </a:xfrm>
            <a:custGeom>
              <a:avLst/>
              <a:gdLst>
                <a:gd name="T0" fmla="*/ 0 w 4128"/>
                <a:gd name="T1" fmla="*/ 0 h 1744"/>
                <a:gd name="T2" fmla="*/ 8 w 4128"/>
                <a:gd name="T3" fmla="*/ 1365 h 1744"/>
                <a:gd name="T4" fmla="*/ 4196 w 4128"/>
                <a:gd name="T5" fmla="*/ 1365 h 1744"/>
                <a:gd name="T6" fmla="*/ 0 60000 65536"/>
                <a:gd name="T7" fmla="*/ 0 60000 65536"/>
                <a:gd name="T8" fmla="*/ 0 60000 65536"/>
                <a:gd name="T9" fmla="*/ 0 w 4128"/>
                <a:gd name="T10" fmla="*/ 0 h 1744"/>
                <a:gd name="T11" fmla="*/ 4128 w 4128"/>
                <a:gd name="T12" fmla="*/ 1744 h 1744"/>
              </a:gdLst>
              <a:ahLst/>
              <a:cxnLst>
                <a:cxn ang="T6">
                  <a:pos x="T0" y="T1"/>
                </a:cxn>
                <a:cxn ang="T7">
                  <a:pos x="T2" y="T3"/>
                </a:cxn>
                <a:cxn ang="T8">
                  <a:pos x="T4" y="T5"/>
                </a:cxn>
              </a:cxnLst>
              <a:rect l="T9" t="T10" r="T11" b="T12"/>
              <a:pathLst>
                <a:path w="4128" h="1744">
                  <a:moveTo>
                    <a:pt x="0" y="0"/>
                  </a:moveTo>
                  <a:cubicBezTo>
                    <a:pt x="2" y="581"/>
                    <a:pt x="5" y="1162"/>
                    <a:pt x="8" y="1744"/>
                  </a:cubicBezTo>
                  <a:lnTo>
                    <a:pt x="4128" y="1744"/>
                  </a:lnTo>
                </a:path>
              </a:pathLst>
            </a:custGeom>
            <a:noFill/>
            <a:ln w="38100" cmpd="sng">
              <a:solidFill>
                <a:schemeClr val="tx1"/>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6523" name="Rectangle 21"/>
            <p:cNvSpPr>
              <a:spLocks noChangeArrowheads="1"/>
            </p:cNvSpPr>
            <p:nvPr/>
          </p:nvSpPr>
          <p:spPr bwMode="auto">
            <a:xfrm rot="-5400000">
              <a:off x="-127" y="2257"/>
              <a:ext cx="105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dirty="0"/>
                <a:t>Inventory level</a:t>
              </a:r>
            </a:p>
          </p:txBody>
        </p:sp>
        <p:sp>
          <p:nvSpPr>
            <p:cNvPr id="106524" name="Rectangle 22"/>
            <p:cNvSpPr>
              <a:spLocks noChangeArrowheads="1"/>
            </p:cNvSpPr>
            <p:nvPr/>
          </p:nvSpPr>
          <p:spPr bwMode="auto">
            <a:xfrm>
              <a:off x="4934" y="3183"/>
              <a:ext cx="4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Time</a:t>
              </a:r>
            </a:p>
          </p:txBody>
        </p:sp>
      </p:grpSp>
      <p:grpSp>
        <p:nvGrpSpPr>
          <p:cNvPr id="26" name="Group 23"/>
          <p:cNvGrpSpPr>
            <a:grpSpLocks/>
          </p:cNvGrpSpPr>
          <p:nvPr/>
        </p:nvGrpSpPr>
        <p:grpSpPr bwMode="auto">
          <a:xfrm>
            <a:off x="4076700" y="4368800"/>
            <a:ext cx="4171950" cy="1282700"/>
            <a:chOff x="2568" y="2144"/>
            <a:chExt cx="2628" cy="808"/>
          </a:xfrm>
        </p:grpSpPr>
        <p:sp>
          <p:nvSpPr>
            <p:cNvPr id="106520" name="Rectangle 24"/>
            <p:cNvSpPr>
              <a:spLocks noChangeArrowheads="1"/>
            </p:cNvSpPr>
            <p:nvPr/>
          </p:nvSpPr>
          <p:spPr bwMode="auto">
            <a:xfrm>
              <a:off x="2718" y="2144"/>
              <a:ext cx="2478"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5000"/>
                </a:lnSpc>
              </a:pPr>
              <a:r>
                <a:rPr lang="en-US" dirty="0"/>
                <a:t>Demand part of cycle with no production (only </a:t>
              </a:r>
              <a:r>
                <a:rPr lang="en-US" dirty="0" smtClean="0"/>
                <a:t>usage takes place)</a:t>
              </a:r>
              <a:endParaRPr lang="en-US" dirty="0"/>
            </a:p>
          </p:txBody>
        </p:sp>
        <p:sp>
          <p:nvSpPr>
            <p:cNvPr id="106521" name="Line 25"/>
            <p:cNvSpPr>
              <a:spLocks noChangeShapeType="1"/>
            </p:cNvSpPr>
            <p:nvPr/>
          </p:nvSpPr>
          <p:spPr bwMode="auto">
            <a:xfrm flipH="1">
              <a:off x="2568" y="2503"/>
              <a:ext cx="436" cy="449"/>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29" name="Group 26"/>
          <p:cNvGrpSpPr>
            <a:grpSpLocks/>
          </p:cNvGrpSpPr>
          <p:nvPr/>
        </p:nvGrpSpPr>
        <p:grpSpPr bwMode="auto">
          <a:xfrm>
            <a:off x="1928813" y="3748088"/>
            <a:ext cx="4078287" cy="1382712"/>
            <a:chOff x="1215" y="1753"/>
            <a:chExt cx="2569" cy="871"/>
          </a:xfrm>
        </p:grpSpPr>
        <p:sp>
          <p:nvSpPr>
            <p:cNvPr id="106518" name="Rectangle 27"/>
            <p:cNvSpPr>
              <a:spLocks noChangeArrowheads="1"/>
            </p:cNvSpPr>
            <p:nvPr/>
          </p:nvSpPr>
          <p:spPr bwMode="auto">
            <a:xfrm>
              <a:off x="1215" y="1753"/>
              <a:ext cx="256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pPr>
              <a:r>
                <a:rPr lang="en-US" dirty="0"/>
                <a:t>Part of inventory cycle during which production (and usage) is taking place</a:t>
              </a:r>
            </a:p>
          </p:txBody>
        </p:sp>
        <p:sp>
          <p:nvSpPr>
            <p:cNvPr id="106519" name="Freeform 28"/>
            <p:cNvSpPr>
              <a:spLocks/>
            </p:cNvSpPr>
            <p:nvPr/>
          </p:nvSpPr>
          <p:spPr bwMode="auto">
            <a:xfrm>
              <a:off x="1337" y="2112"/>
              <a:ext cx="207" cy="512"/>
            </a:xfrm>
            <a:custGeom>
              <a:avLst/>
              <a:gdLst>
                <a:gd name="T0" fmla="*/ 207 w 207"/>
                <a:gd name="T1" fmla="*/ 0 h 608"/>
                <a:gd name="T2" fmla="*/ 63 w 207"/>
                <a:gd name="T3" fmla="*/ 121 h 608"/>
                <a:gd name="T4" fmla="*/ 7 w 207"/>
                <a:gd name="T5" fmla="*/ 236 h 608"/>
                <a:gd name="T6" fmla="*/ 23 w 207"/>
                <a:gd name="T7" fmla="*/ 350 h 608"/>
                <a:gd name="T8" fmla="*/ 143 w 207"/>
                <a:gd name="T9" fmla="*/ 512 h 608"/>
                <a:gd name="T10" fmla="*/ 0 60000 65536"/>
                <a:gd name="T11" fmla="*/ 0 60000 65536"/>
                <a:gd name="T12" fmla="*/ 0 60000 65536"/>
                <a:gd name="T13" fmla="*/ 0 60000 65536"/>
                <a:gd name="T14" fmla="*/ 0 60000 65536"/>
                <a:gd name="T15" fmla="*/ 0 w 207"/>
                <a:gd name="T16" fmla="*/ 0 h 608"/>
                <a:gd name="T17" fmla="*/ 207 w 207"/>
                <a:gd name="T18" fmla="*/ 608 h 608"/>
              </a:gdLst>
              <a:ahLst/>
              <a:cxnLst>
                <a:cxn ang="T10">
                  <a:pos x="T0" y="T1"/>
                </a:cxn>
                <a:cxn ang="T11">
                  <a:pos x="T2" y="T3"/>
                </a:cxn>
                <a:cxn ang="T12">
                  <a:pos x="T4" y="T5"/>
                </a:cxn>
                <a:cxn ang="T13">
                  <a:pos x="T6" y="T7"/>
                </a:cxn>
                <a:cxn ang="T14">
                  <a:pos x="T8" y="T9"/>
                </a:cxn>
              </a:cxnLst>
              <a:rect l="T15" t="T16" r="T17" b="T18"/>
              <a:pathLst>
                <a:path w="207" h="608">
                  <a:moveTo>
                    <a:pt x="207" y="0"/>
                  </a:moveTo>
                  <a:cubicBezTo>
                    <a:pt x="183" y="24"/>
                    <a:pt x="96" y="97"/>
                    <a:pt x="63" y="144"/>
                  </a:cubicBezTo>
                  <a:cubicBezTo>
                    <a:pt x="30" y="191"/>
                    <a:pt x="14" y="235"/>
                    <a:pt x="7" y="280"/>
                  </a:cubicBezTo>
                  <a:cubicBezTo>
                    <a:pt x="0" y="325"/>
                    <a:pt x="0" y="361"/>
                    <a:pt x="23" y="416"/>
                  </a:cubicBezTo>
                  <a:cubicBezTo>
                    <a:pt x="46" y="471"/>
                    <a:pt x="118" y="568"/>
                    <a:pt x="143" y="608"/>
                  </a:cubicBezTo>
                </a:path>
              </a:pathLst>
            </a:custGeom>
            <a:noFill/>
            <a:ln w="38100" cmpd="sng">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32" name="Group 29"/>
          <p:cNvGrpSpPr>
            <a:grpSpLocks/>
          </p:cNvGrpSpPr>
          <p:nvPr/>
        </p:nvGrpSpPr>
        <p:grpSpPr bwMode="auto">
          <a:xfrm>
            <a:off x="1879600" y="6067425"/>
            <a:ext cx="698500" cy="334963"/>
            <a:chOff x="1184" y="3214"/>
            <a:chExt cx="440" cy="211"/>
          </a:xfrm>
        </p:grpSpPr>
        <p:sp>
          <p:nvSpPr>
            <p:cNvPr id="106513" name="Rectangle 30"/>
            <p:cNvSpPr>
              <a:spLocks noChangeArrowheads="1"/>
            </p:cNvSpPr>
            <p:nvPr/>
          </p:nvSpPr>
          <p:spPr bwMode="auto">
            <a:xfrm>
              <a:off x="1305" y="3214"/>
              <a:ext cx="19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i="1" dirty="0"/>
                <a:t>t</a:t>
              </a:r>
            </a:p>
          </p:txBody>
        </p:sp>
        <p:sp>
          <p:nvSpPr>
            <p:cNvPr id="106514" name="Line 31"/>
            <p:cNvSpPr>
              <a:spLocks noChangeShapeType="1"/>
            </p:cNvSpPr>
            <p:nvPr/>
          </p:nvSpPr>
          <p:spPr bwMode="auto">
            <a:xfrm>
              <a:off x="1184" y="3244"/>
              <a:ext cx="4"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6515" name="Line 32"/>
            <p:cNvSpPr>
              <a:spLocks noChangeShapeType="1"/>
            </p:cNvSpPr>
            <p:nvPr/>
          </p:nvSpPr>
          <p:spPr bwMode="auto">
            <a:xfrm>
              <a:off x="1624" y="3244"/>
              <a:ext cx="0"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6516" name="Line 33"/>
            <p:cNvSpPr>
              <a:spLocks noChangeShapeType="1"/>
            </p:cNvSpPr>
            <p:nvPr/>
          </p:nvSpPr>
          <p:spPr bwMode="auto">
            <a:xfrm>
              <a:off x="1192" y="3317"/>
              <a:ext cx="156" cy="0"/>
            </a:xfrm>
            <a:prstGeom prst="line">
              <a:avLst/>
            </a:prstGeom>
            <a:noFill/>
            <a:ln w="28575">
              <a:solidFill>
                <a:schemeClr val="tx1"/>
              </a:solidFill>
              <a:round/>
              <a:headEnd type="triangle" w="sm" len="sm"/>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6517" name="Line 34"/>
            <p:cNvSpPr>
              <a:spLocks noChangeShapeType="1"/>
            </p:cNvSpPr>
            <p:nvPr/>
          </p:nvSpPr>
          <p:spPr bwMode="auto">
            <a:xfrm flipH="1">
              <a:off x="1452" y="3317"/>
              <a:ext cx="156" cy="0"/>
            </a:xfrm>
            <a:prstGeom prst="line">
              <a:avLst/>
            </a:prstGeom>
            <a:noFill/>
            <a:ln w="28575">
              <a:solidFill>
                <a:schemeClr val="tx1"/>
              </a:solidFill>
              <a:round/>
              <a:headEnd type="triangle" w="sm" len="sm"/>
              <a:tailEn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38" name="Group 35"/>
          <p:cNvGrpSpPr>
            <a:grpSpLocks/>
          </p:cNvGrpSpPr>
          <p:nvPr/>
        </p:nvGrpSpPr>
        <p:grpSpPr bwMode="auto">
          <a:xfrm>
            <a:off x="593725" y="4781550"/>
            <a:ext cx="1476375" cy="517525"/>
            <a:chOff x="374" y="2404"/>
            <a:chExt cx="930" cy="326"/>
          </a:xfrm>
        </p:grpSpPr>
        <p:sp>
          <p:nvSpPr>
            <p:cNvPr id="106511" name="Rectangle 36"/>
            <p:cNvSpPr>
              <a:spLocks noChangeArrowheads="1"/>
            </p:cNvSpPr>
            <p:nvPr/>
          </p:nvSpPr>
          <p:spPr bwMode="auto">
            <a:xfrm>
              <a:off x="374" y="2404"/>
              <a:ext cx="8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600" dirty="0"/>
                <a:t>Maximum inventory</a:t>
              </a:r>
            </a:p>
          </p:txBody>
        </p:sp>
        <p:sp>
          <p:nvSpPr>
            <p:cNvPr id="106512" name="Line 37"/>
            <p:cNvSpPr>
              <a:spLocks noChangeShapeType="1"/>
            </p:cNvSpPr>
            <p:nvPr/>
          </p:nvSpPr>
          <p:spPr bwMode="auto">
            <a:xfrm>
              <a:off x="1184" y="2536"/>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42" name="Rectangle 15"/>
          <p:cNvSpPr>
            <a:spLocks noChangeArrowheads="1"/>
          </p:cNvSpPr>
          <p:nvPr/>
        </p:nvSpPr>
        <p:spPr bwMode="auto">
          <a:xfrm>
            <a:off x="7392988" y="3154363"/>
            <a:ext cx="1223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t>Figure </a:t>
            </a:r>
            <a:r>
              <a:rPr lang="en-US" sz="1600" dirty="0">
                <a:solidFill>
                  <a:srgbClr val="255898"/>
                </a:solidFill>
              </a:rPr>
              <a:t>12.6</a:t>
            </a:r>
          </a:p>
        </p:txBody>
      </p:sp>
    </p:spTree>
    <p:extLst>
      <p:ext uri="{BB962C8B-B14F-4D97-AF65-F5344CB8AC3E}">
        <p14:creationId xmlns:p14="http://schemas.microsoft.com/office/powerpoint/2010/main" val="104265151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1000"/>
                                        <p:tgtEl>
                                          <p:spTgt spid="29"/>
                                        </p:tgtEl>
                                      </p:cBhvr>
                                    </p:animEffect>
                                  </p:childTnLst>
                                </p:cTn>
                              </p:par>
                            </p:childTnLst>
                          </p:cTn>
                        </p:par>
                        <p:par>
                          <p:cTn id="16" fill="hold" nodeType="afterGroup">
                            <p:stCondLst>
                              <p:cond delay="6000"/>
                            </p:stCondLst>
                            <p:childTnLst>
                              <p:par>
                                <p:cTn id="17" presetID="9"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par>
                          <p:cTn id="20" fill="hold" nodeType="afterGroup">
                            <p:stCondLst>
                              <p:cond delay="8000"/>
                            </p:stCondLst>
                            <p:childTnLst>
                              <p:par>
                                <p:cTn id="21" presetID="22" presetClass="entr" presetSubtype="4"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1000"/>
                                        <p:tgtEl>
                                          <p:spTgt spid="10"/>
                                        </p:tgtEl>
                                      </p:cBhvr>
                                    </p:animEffect>
                                  </p:childTnLst>
                                </p:cTn>
                              </p:par>
                            </p:childTnLst>
                          </p:cTn>
                        </p:par>
                        <p:par>
                          <p:cTn id="24" fill="hold" nodeType="afterGroup">
                            <p:stCondLst>
                              <p:cond delay="10000"/>
                            </p:stCondLst>
                            <p:childTnLst>
                              <p:par>
                                <p:cTn id="25" presetID="22" presetClass="entr" presetSubtype="8" fill="hold" nodeType="afterEffect">
                                  <p:stCondLst>
                                    <p:cond delay="100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1000"/>
                                        <p:tgtEl>
                                          <p:spTgt spid="38"/>
                                        </p:tgtEl>
                                      </p:cBhvr>
                                    </p:animEffect>
                                  </p:childTnLst>
                                </p:cTn>
                              </p:par>
                            </p:childTnLst>
                          </p:cTn>
                        </p:par>
                        <p:par>
                          <p:cTn id="28" fill="hold" nodeType="afterGroup">
                            <p:stCondLst>
                              <p:cond delay="12000"/>
                            </p:stCondLst>
                            <p:childTnLst>
                              <p:par>
                                <p:cTn id="29" presetID="22" presetClass="entr" presetSubtype="8" fill="hold" nodeType="afterEffect">
                                  <p:stCondLst>
                                    <p:cond delay="100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1000"/>
                                        <p:tgtEl>
                                          <p:spTgt spid="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000"/>
                                        <p:tgtEl>
                                          <p:spTgt spid="9"/>
                                        </p:tgtEl>
                                      </p:cBhvr>
                                    </p:animEffect>
                                  </p:childTnLst>
                                </p:cTn>
                              </p:par>
                            </p:childTnLst>
                          </p:cTn>
                        </p:par>
                        <p:par>
                          <p:cTn id="37" fill="hold" nodeType="afterGroup">
                            <p:stCondLst>
                              <p:cond delay="1000"/>
                            </p:stCondLst>
                            <p:childTnLst>
                              <p:par>
                                <p:cTn id="38" presetID="9" presetClass="entr" presetSubtype="0" fill="hold" grpId="0" nodeType="afterEffect">
                                  <p:stCondLst>
                                    <p:cond delay="100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1000"/>
                                        <p:tgtEl>
                                          <p:spTgt spid="7"/>
                                        </p:tgtEl>
                                      </p:cBhvr>
                                    </p:animEffect>
                                  </p:childTnLst>
                                </p:cTn>
                              </p:par>
                            </p:childTnLst>
                          </p:cTn>
                        </p:par>
                        <p:par>
                          <p:cTn id="41" fill="hold" nodeType="afterGroup">
                            <p:stCondLst>
                              <p:cond delay="3000"/>
                            </p:stCondLst>
                            <p:childTnLst>
                              <p:par>
                                <p:cTn id="42" presetID="22" presetClass="entr" presetSubtype="1" fill="hold" nodeType="afterEffect">
                                  <p:stCondLst>
                                    <p:cond delay="100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1000"/>
                                        <p:tgtEl>
                                          <p:spTgt spid="2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1000"/>
                                        <p:tgtEl>
                                          <p:spTgt spid="11"/>
                                        </p:tgtEl>
                                      </p:cBhvr>
                                    </p:animEffect>
                                  </p:childTnLst>
                                </p:cTn>
                              </p:par>
                            </p:childTnLst>
                          </p:cTn>
                        </p:par>
                        <p:par>
                          <p:cTn id="50" fill="hold" nodeType="afterGroup">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4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584" y="349845"/>
            <a:ext cx="7053542" cy="668991"/>
          </a:xfrm>
        </p:spPr>
        <p:txBody>
          <a:bodyPr/>
          <a:lstStyle/>
          <a:p>
            <a:r>
              <a:rPr lang="en-US" dirty="0" smtClean="0"/>
              <a:t>Assumptions</a:t>
            </a:r>
            <a:endParaRPr lang="en-US" dirty="0"/>
          </a:p>
        </p:txBody>
      </p:sp>
      <p:sp>
        <p:nvSpPr>
          <p:cNvPr id="3" name="Θέση περιεχομένου 2"/>
          <p:cNvSpPr>
            <a:spLocks noGrp="1"/>
          </p:cNvSpPr>
          <p:nvPr>
            <p:ph idx="1"/>
          </p:nvPr>
        </p:nvSpPr>
        <p:spPr>
          <a:xfrm>
            <a:off x="484584" y="1120515"/>
            <a:ext cx="8229600" cy="4525963"/>
          </a:xfrm>
        </p:spPr>
        <p:txBody>
          <a:bodyPr/>
          <a:lstStyle/>
          <a:p>
            <a:pPr algn="just"/>
            <a:r>
              <a:rPr lang="en-US" altLang="en-US" sz="2000" dirty="0"/>
              <a:t>Only one item is involved</a:t>
            </a:r>
          </a:p>
          <a:p>
            <a:pPr algn="just"/>
            <a:r>
              <a:rPr lang="en-US" altLang="en-US" sz="2000" dirty="0"/>
              <a:t>Annual demand is known</a:t>
            </a:r>
          </a:p>
          <a:p>
            <a:pPr algn="just"/>
            <a:r>
              <a:rPr lang="en-US" altLang="en-US" sz="2000" dirty="0"/>
              <a:t>Usage rate is constant</a:t>
            </a:r>
          </a:p>
          <a:p>
            <a:pPr algn="just"/>
            <a:r>
              <a:rPr lang="en-US" altLang="en-US" sz="2000" dirty="0"/>
              <a:t>Usage occurs continually, but production occurs periodically</a:t>
            </a:r>
          </a:p>
          <a:p>
            <a:pPr algn="just"/>
            <a:r>
              <a:rPr lang="en-US" altLang="en-US" sz="2000" dirty="0"/>
              <a:t>Production rate is </a:t>
            </a:r>
            <a:r>
              <a:rPr lang="en-US" altLang="en-US" sz="2000" dirty="0" smtClean="0"/>
              <a:t>constant and Q is always the same </a:t>
            </a:r>
            <a:endParaRPr lang="en-US" altLang="en-US" sz="2000" dirty="0"/>
          </a:p>
          <a:p>
            <a:pPr algn="just"/>
            <a:r>
              <a:rPr lang="en-US" altLang="en-US" sz="2000" dirty="0"/>
              <a:t>Lead time </a:t>
            </a:r>
            <a:r>
              <a:rPr lang="en-US" altLang="en-US" sz="2000" dirty="0" smtClean="0"/>
              <a:t>is not zero but does </a:t>
            </a:r>
            <a:r>
              <a:rPr lang="en-US" altLang="en-US" sz="2000" dirty="0"/>
              <a:t>not </a:t>
            </a:r>
            <a:r>
              <a:rPr lang="en-US" altLang="en-US" sz="2000" dirty="0"/>
              <a:t>vary </a:t>
            </a:r>
            <a:r>
              <a:rPr lang="en-US" altLang="en-US" sz="2000" dirty="0" smtClean="0"/>
              <a:t>(including </a:t>
            </a:r>
            <a:r>
              <a:rPr lang="en-US" altLang="en-US" sz="2000" dirty="0"/>
              <a:t>elements that correspond to the </a:t>
            </a:r>
            <a:r>
              <a:rPr lang="en-US" altLang="en-US" sz="2000" dirty="0" smtClean="0"/>
              <a:t>idle </a:t>
            </a:r>
            <a:r>
              <a:rPr lang="en-US" altLang="en-US" sz="2000" dirty="0"/>
              <a:t>production times for machine </a:t>
            </a:r>
            <a:r>
              <a:rPr lang="en-US" altLang="en-US" sz="2000" dirty="0" smtClean="0"/>
              <a:t>calibration, </a:t>
            </a:r>
            <a:r>
              <a:rPr lang="en-US" altLang="en-US" sz="2000" dirty="0"/>
              <a:t>tool placement, </a:t>
            </a:r>
            <a:r>
              <a:rPr lang="en-US" altLang="en-US" sz="2000" dirty="0" smtClean="0"/>
              <a:t>study </a:t>
            </a:r>
            <a:r>
              <a:rPr lang="en-US" altLang="en-US" sz="2000" dirty="0"/>
              <a:t>of the data for the production of the new batch, removal of the previous </a:t>
            </a:r>
            <a:r>
              <a:rPr lang="en-US" altLang="en-US" sz="2000" dirty="0" smtClean="0"/>
              <a:t>production batch parts</a:t>
            </a:r>
            <a:r>
              <a:rPr lang="en-US" altLang="en-US" sz="2000" dirty="0"/>
              <a:t>, cleaning </a:t>
            </a:r>
            <a:r>
              <a:rPr lang="en-US" altLang="en-US" sz="2000" dirty="0" smtClean="0"/>
              <a:t>of </a:t>
            </a:r>
            <a:r>
              <a:rPr lang="en-US" altLang="en-US" sz="2000" dirty="0"/>
              <a:t>the production area, etc</a:t>
            </a:r>
            <a:r>
              <a:rPr lang="en-US" altLang="en-US" sz="2000" dirty="0" smtClean="0"/>
              <a:t>.)</a:t>
            </a:r>
            <a:endParaRPr lang="en-US" altLang="en-US" sz="2000" dirty="0"/>
          </a:p>
          <a:p>
            <a:pPr algn="just"/>
            <a:r>
              <a:rPr lang="en-US" altLang="en-US" sz="2000" dirty="0" smtClean="0"/>
              <a:t>No </a:t>
            </a:r>
            <a:r>
              <a:rPr lang="en-US" altLang="en-US" sz="2000" dirty="0"/>
              <a:t>quantity discounts</a:t>
            </a:r>
          </a:p>
          <a:p>
            <a:endParaRPr lang="en-US" dirty="0"/>
          </a:p>
        </p:txBody>
      </p:sp>
    </p:spTree>
    <p:extLst>
      <p:ext uri="{BB962C8B-B14F-4D97-AF65-F5344CB8AC3E}">
        <p14:creationId xmlns:p14="http://schemas.microsoft.com/office/powerpoint/2010/main" val="1954288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extLst/>
        </p:spPr>
        <p:txBody>
          <a:bodyPr rtlCol="0">
            <a:normAutofit fontScale="90000"/>
          </a:bodyPr>
          <a:lstStyle/>
          <a:p>
            <a:pPr fontAlgn="auto">
              <a:spcAft>
                <a:spcPts val="0"/>
              </a:spcAft>
              <a:defRPr/>
            </a:pPr>
            <a:r>
              <a:rPr lang="en-US" dirty="0">
                <a:ea typeface="+mj-ea"/>
              </a:rPr>
              <a:t>Production Order Quantity Model</a:t>
            </a:r>
          </a:p>
        </p:txBody>
      </p:sp>
      <p:sp>
        <p:nvSpPr>
          <p:cNvPr id="108547" name="Rectangle 3"/>
          <p:cNvSpPr>
            <a:spLocks noChangeArrowheads="1"/>
          </p:cNvSpPr>
          <p:nvPr/>
        </p:nvSpPr>
        <p:spPr bwMode="auto">
          <a:xfrm>
            <a:off x="487363" y="1443038"/>
            <a:ext cx="8351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673100" algn="r"/>
                <a:tab pos="762000" algn="l"/>
                <a:tab pos="4864100" algn="r"/>
                <a:tab pos="4953000" algn="l"/>
              </a:tabLst>
            </a:pPr>
            <a:r>
              <a:rPr lang="en-US" sz="2000" dirty="0"/>
              <a:t>	</a:t>
            </a:r>
            <a:r>
              <a:rPr lang="en-US" sz="2000" i="1" dirty="0">
                <a:latin typeface="Times New Roman" charset="0"/>
                <a:cs typeface="Times New Roman" charset="0"/>
              </a:rPr>
              <a:t>Q</a:t>
            </a:r>
            <a:r>
              <a:rPr lang="en-US" sz="2000" dirty="0"/>
              <a:t> =	Number of </a:t>
            </a:r>
            <a:r>
              <a:rPr lang="en-US" sz="2000" dirty="0" smtClean="0"/>
              <a:t>units per </a:t>
            </a:r>
            <a:r>
              <a:rPr lang="en-US" sz="2000" dirty="0"/>
              <a:t>order	 </a:t>
            </a:r>
            <a:r>
              <a:rPr lang="en-US" sz="2000" i="1" dirty="0">
                <a:latin typeface="Times New Roman" charset="0"/>
                <a:cs typeface="Times New Roman" charset="0"/>
              </a:rPr>
              <a:t>p</a:t>
            </a:r>
            <a:r>
              <a:rPr lang="en-US" sz="2000" dirty="0"/>
              <a:t> =	Daily production rate</a:t>
            </a:r>
          </a:p>
          <a:p>
            <a:pPr>
              <a:tabLst>
                <a:tab pos="673100" algn="r"/>
                <a:tab pos="762000" algn="l"/>
                <a:tab pos="4864100" algn="r"/>
                <a:tab pos="4953000" algn="l"/>
              </a:tabLst>
            </a:pPr>
            <a:r>
              <a:rPr lang="en-US" sz="2000" dirty="0"/>
              <a:t>	</a:t>
            </a:r>
            <a:r>
              <a:rPr lang="en-US" sz="2000" i="1" dirty="0">
                <a:latin typeface="Times New Roman" charset="0"/>
                <a:cs typeface="Times New Roman" charset="0"/>
              </a:rPr>
              <a:t>H</a:t>
            </a:r>
            <a:r>
              <a:rPr lang="en-US" sz="2000" dirty="0"/>
              <a:t> =	Holding cost per unit per year	 </a:t>
            </a:r>
            <a:r>
              <a:rPr lang="en-US" sz="2000" i="1" dirty="0">
                <a:latin typeface="Times New Roman" charset="0"/>
                <a:cs typeface="Times New Roman" charset="0"/>
              </a:rPr>
              <a:t>d</a:t>
            </a:r>
            <a:r>
              <a:rPr lang="en-US" sz="2000" dirty="0">
                <a:latin typeface="Times New Roman" charset="0"/>
                <a:cs typeface="Times New Roman" charset="0"/>
              </a:rPr>
              <a:t> </a:t>
            </a:r>
            <a:r>
              <a:rPr lang="en-US" sz="2000" dirty="0"/>
              <a:t>=	Daily demand/usage rate</a:t>
            </a:r>
          </a:p>
          <a:p>
            <a:pPr>
              <a:tabLst>
                <a:tab pos="673100" algn="r"/>
                <a:tab pos="762000" algn="l"/>
                <a:tab pos="4864100" algn="r"/>
                <a:tab pos="4953000" algn="l"/>
              </a:tabLst>
            </a:pPr>
            <a:r>
              <a:rPr lang="en-US" sz="2000" dirty="0"/>
              <a:t>	</a:t>
            </a:r>
            <a:r>
              <a:rPr lang="en-US" sz="2000" i="1" dirty="0">
                <a:latin typeface="Times New Roman" charset="0"/>
                <a:cs typeface="Times New Roman" charset="0"/>
              </a:rPr>
              <a:t>t</a:t>
            </a:r>
            <a:r>
              <a:rPr lang="en-US" sz="2000" dirty="0"/>
              <a:t> =	Length of the production run in days</a:t>
            </a:r>
          </a:p>
        </p:txBody>
      </p:sp>
      <p:grpSp>
        <p:nvGrpSpPr>
          <p:cNvPr id="108548" name="Group 4"/>
          <p:cNvGrpSpPr>
            <a:grpSpLocks/>
          </p:cNvGrpSpPr>
          <p:nvPr/>
        </p:nvGrpSpPr>
        <p:grpSpPr bwMode="auto">
          <a:xfrm>
            <a:off x="792163" y="2794000"/>
            <a:ext cx="7597775" cy="636588"/>
            <a:chOff x="542" y="2016"/>
            <a:chExt cx="4786" cy="401"/>
          </a:xfrm>
        </p:grpSpPr>
        <p:sp>
          <p:nvSpPr>
            <p:cNvPr id="108566" name="Rectangle 5"/>
            <p:cNvSpPr>
              <a:spLocks noChangeArrowheads="1"/>
            </p:cNvSpPr>
            <p:nvPr/>
          </p:nvSpPr>
          <p:spPr bwMode="auto">
            <a:xfrm>
              <a:off x="1851" y="2098"/>
              <a:ext cx="216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sz="2000" dirty="0"/>
                <a:t>= (Average inventory level) x</a:t>
              </a:r>
            </a:p>
          </p:txBody>
        </p:sp>
        <p:grpSp>
          <p:nvGrpSpPr>
            <p:cNvPr id="108567" name="Group 6"/>
            <p:cNvGrpSpPr>
              <a:grpSpLocks/>
            </p:cNvGrpSpPr>
            <p:nvPr/>
          </p:nvGrpSpPr>
          <p:grpSpPr bwMode="auto">
            <a:xfrm>
              <a:off x="542" y="2024"/>
              <a:ext cx="1340" cy="393"/>
              <a:chOff x="606" y="2276"/>
              <a:chExt cx="1340" cy="393"/>
            </a:xfrm>
          </p:grpSpPr>
          <p:sp>
            <p:nvSpPr>
              <p:cNvPr id="108571" name="Rectangle 7"/>
              <p:cNvSpPr>
                <a:spLocks noChangeArrowheads="1"/>
              </p:cNvSpPr>
              <p:nvPr/>
            </p:nvSpPr>
            <p:spPr bwMode="auto">
              <a:xfrm>
                <a:off x="606" y="2276"/>
                <a:ext cx="134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000" dirty="0"/>
                  <a:t>Annual inventory holding cost</a:t>
                </a:r>
              </a:p>
            </p:txBody>
          </p:sp>
          <p:sp>
            <p:nvSpPr>
              <p:cNvPr id="108572" name="AutoShape 8"/>
              <p:cNvSpPr>
                <a:spLocks noChangeArrowheads="1"/>
              </p:cNvSpPr>
              <p:nvPr/>
            </p:nvSpPr>
            <p:spPr bwMode="auto">
              <a:xfrm>
                <a:off x="644" y="2296"/>
                <a:ext cx="1264" cy="312"/>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grpSp>
        <p:grpSp>
          <p:nvGrpSpPr>
            <p:cNvPr id="108568" name="Group 9"/>
            <p:cNvGrpSpPr>
              <a:grpSpLocks/>
            </p:cNvGrpSpPr>
            <p:nvPr/>
          </p:nvGrpSpPr>
          <p:grpSpPr bwMode="auto">
            <a:xfrm>
              <a:off x="3990" y="2016"/>
              <a:ext cx="1338" cy="393"/>
              <a:chOff x="3622" y="2308"/>
              <a:chExt cx="1338" cy="393"/>
            </a:xfrm>
          </p:grpSpPr>
          <p:sp>
            <p:nvSpPr>
              <p:cNvPr id="108569" name="Rectangle 10"/>
              <p:cNvSpPr>
                <a:spLocks noChangeArrowheads="1"/>
              </p:cNvSpPr>
              <p:nvPr/>
            </p:nvSpPr>
            <p:spPr bwMode="auto">
              <a:xfrm>
                <a:off x="3622" y="2308"/>
                <a:ext cx="1338"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000" dirty="0"/>
                  <a:t>Holding cost </a:t>
                </a:r>
                <a:br>
                  <a:rPr lang="en-US" sz="2000" dirty="0"/>
                </a:br>
                <a:r>
                  <a:rPr lang="en-US" sz="2000" dirty="0"/>
                  <a:t>per unit per year</a:t>
                </a:r>
              </a:p>
            </p:txBody>
          </p:sp>
          <p:sp>
            <p:nvSpPr>
              <p:cNvPr id="108570" name="AutoShape 11"/>
              <p:cNvSpPr>
                <a:spLocks noChangeArrowheads="1"/>
              </p:cNvSpPr>
              <p:nvPr/>
            </p:nvSpPr>
            <p:spPr bwMode="auto">
              <a:xfrm>
                <a:off x="3659" y="2368"/>
                <a:ext cx="1264" cy="312"/>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grpSp>
      </p:grpSp>
      <p:grpSp>
        <p:nvGrpSpPr>
          <p:cNvPr id="108556" name="Group 12"/>
          <p:cNvGrpSpPr>
            <a:grpSpLocks/>
          </p:cNvGrpSpPr>
          <p:nvPr/>
        </p:nvGrpSpPr>
        <p:grpSpPr bwMode="auto">
          <a:xfrm>
            <a:off x="788988" y="3676650"/>
            <a:ext cx="5695950" cy="623888"/>
            <a:chOff x="543" y="2496"/>
            <a:chExt cx="3588" cy="393"/>
          </a:xfrm>
        </p:grpSpPr>
        <p:sp>
          <p:nvSpPr>
            <p:cNvPr id="108562" name="Rectangle 13"/>
            <p:cNvSpPr>
              <a:spLocks noChangeArrowheads="1"/>
            </p:cNvSpPr>
            <p:nvPr/>
          </p:nvSpPr>
          <p:spPr bwMode="auto">
            <a:xfrm>
              <a:off x="1855" y="2570"/>
              <a:ext cx="2276"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sz="2000" dirty="0"/>
                <a:t>= (Maximum inventory level)/2</a:t>
              </a:r>
            </a:p>
          </p:txBody>
        </p:sp>
        <p:grpSp>
          <p:nvGrpSpPr>
            <p:cNvPr id="108563" name="Group 14"/>
            <p:cNvGrpSpPr>
              <a:grpSpLocks/>
            </p:cNvGrpSpPr>
            <p:nvPr/>
          </p:nvGrpSpPr>
          <p:grpSpPr bwMode="auto">
            <a:xfrm>
              <a:off x="543" y="2496"/>
              <a:ext cx="1340" cy="393"/>
              <a:chOff x="606" y="2276"/>
              <a:chExt cx="1340" cy="393"/>
            </a:xfrm>
          </p:grpSpPr>
          <p:sp>
            <p:nvSpPr>
              <p:cNvPr id="108564" name="Rectangle 15"/>
              <p:cNvSpPr>
                <a:spLocks noChangeArrowheads="1"/>
              </p:cNvSpPr>
              <p:nvPr/>
            </p:nvSpPr>
            <p:spPr bwMode="auto">
              <a:xfrm>
                <a:off x="606" y="2276"/>
                <a:ext cx="134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000" dirty="0"/>
                  <a:t>Annual inventory level</a:t>
                </a:r>
              </a:p>
            </p:txBody>
          </p:sp>
          <p:sp>
            <p:nvSpPr>
              <p:cNvPr id="108565" name="AutoShape 16"/>
              <p:cNvSpPr>
                <a:spLocks noChangeArrowheads="1"/>
              </p:cNvSpPr>
              <p:nvPr/>
            </p:nvSpPr>
            <p:spPr bwMode="auto">
              <a:xfrm>
                <a:off x="644" y="2296"/>
                <a:ext cx="1264" cy="312"/>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grpSp>
      </p:grpSp>
      <p:grpSp>
        <p:nvGrpSpPr>
          <p:cNvPr id="108574" name="Group 30"/>
          <p:cNvGrpSpPr>
            <a:grpSpLocks/>
          </p:cNvGrpSpPr>
          <p:nvPr/>
        </p:nvGrpSpPr>
        <p:grpSpPr bwMode="auto">
          <a:xfrm>
            <a:off x="1063625" y="4546600"/>
            <a:ext cx="7481888" cy="1185863"/>
            <a:chOff x="542" y="3040"/>
            <a:chExt cx="4713" cy="747"/>
          </a:xfrm>
        </p:grpSpPr>
        <p:grpSp>
          <p:nvGrpSpPr>
            <p:cNvPr id="108550" name="Group 18"/>
            <p:cNvGrpSpPr>
              <a:grpSpLocks/>
            </p:cNvGrpSpPr>
            <p:nvPr/>
          </p:nvGrpSpPr>
          <p:grpSpPr bwMode="auto">
            <a:xfrm>
              <a:off x="542" y="3040"/>
              <a:ext cx="4713" cy="393"/>
              <a:chOff x="596" y="3056"/>
              <a:chExt cx="4713" cy="393"/>
            </a:xfrm>
          </p:grpSpPr>
          <p:sp>
            <p:nvSpPr>
              <p:cNvPr id="108552" name="Rectangle 19"/>
              <p:cNvSpPr>
                <a:spLocks noChangeArrowheads="1"/>
              </p:cNvSpPr>
              <p:nvPr/>
            </p:nvSpPr>
            <p:spPr bwMode="auto">
              <a:xfrm>
                <a:off x="1741" y="3129"/>
                <a:ext cx="214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5000"/>
                  </a:lnSpc>
                </a:pPr>
                <a:r>
                  <a:rPr lang="en-US" sz="2000" dirty="0"/>
                  <a:t>=                                         –</a:t>
                </a:r>
              </a:p>
            </p:txBody>
          </p:sp>
          <p:grpSp>
            <p:nvGrpSpPr>
              <p:cNvPr id="108553" name="Group 20"/>
              <p:cNvGrpSpPr>
                <a:grpSpLocks/>
              </p:cNvGrpSpPr>
              <p:nvPr/>
            </p:nvGrpSpPr>
            <p:grpSpPr bwMode="auto">
              <a:xfrm>
                <a:off x="596" y="3056"/>
                <a:ext cx="1156" cy="393"/>
                <a:chOff x="596" y="3056"/>
                <a:chExt cx="1156" cy="393"/>
              </a:xfrm>
            </p:grpSpPr>
            <p:sp>
              <p:nvSpPr>
                <p:cNvPr id="108560" name="Rectangle 21"/>
                <p:cNvSpPr>
                  <a:spLocks noChangeArrowheads="1"/>
                </p:cNvSpPr>
                <p:nvPr/>
              </p:nvSpPr>
              <p:spPr bwMode="auto">
                <a:xfrm>
                  <a:off x="596" y="3056"/>
                  <a:ext cx="1156"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000" dirty="0"/>
                    <a:t>Maximum inventory level</a:t>
                  </a:r>
                </a:p>
              </p:txBody>
            </p:sp>
            <p:sp>
              <p:nvSpPr>
                <p:cNvPr id="108561" name="AutoShape 22"/>
                <p:cNvSpPr>
                  <a:spLocks noChangeArrowheads="1"/>
                </p:cNvSpPr>
                <p:nvPr/>
              </p:nvSpPr>
              <p:spPr bwMode="auto">
                <a:xfrm>
                  <a:off x="610" y="3092"/>
                  <a:ext cx="1128" cy="312"/>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grpSp>
          <p:grpSp>
            <p:nvGrpSpPr>
              <p:cNvPr id="108554" name="Group 23"/>
              <p:cNvGrpSpPr>
                <a:grpSpLocks/>
              </p:cNvGrpSpPr>
              <p:nvPr/>
            </p:nvGrpSpPr>
            <p:grpSpPr bwMode="auto">
              <a:xfrm>
                <a:off x="1923" y="3056"/>
                <a:ext cx="1746" cy="393"/>
                <a:chOff x="2235" y="3064"/>
                <a:chExt cx="1746" cy="393"/>
              </a:xfrm>
            </p:grpSpPr>
            <p:sp>
              <p:nvSpPr>
                <p:cNvPr id="108558" name="Rectangle 24"/>
                <p:cNvSpPr>
                  <a:spLocks noChangeArrowheads="1"/>
                </p:cNvSpPr>
                <p:nvPr/>
              </p:nvSpPr>
              <p:spPr bwMode="auto">
                <a:xfrm>
                  <a:off x="2235" y="3064"/>
                  <a:ext cx="1746"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000" dirty="0"/>
                    <a:t>Total produced during the production run</a:t>
                  </a:r>
                </a:p>
              </p:txBody>
            </p:sp>
            <p:sp>
              <p:nvSpPr>
                <p:cNvPr id="108559" name="AutoShape 25"/>
                <p:cNvSpPr>
                  <a:spLocks noChangeArrowheads="1"/>
                </p:cNvSpPr>
                <p:nvPr/>
              </p:nvSpPr>
              <p:spPr bwMode="auto">
                <a:xfrm>
                  <a:off x="2268" y="3100"/>
                  <a:ext cx="1689" cy="312"/>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grpSp>
          <p:grpSp>
            <p:nvGrpSpPr>
              <p:cNvPr id="108555" name="Group 26"/>
              <p:cNvGrpSpPr>
                <a:grpSpLocks/>
              </p:cNvGrpSpPr>
              <p:nvPr/>
            </p:nvGrpSpPr>
            <p:grpSpPr bwMode="auto">
              <a:xfrm>
                <a:off x="3851" y="3056"/>
                <a:ext cx="1458" cy="393"/>
                <a:chOff x="3955" y="3072"/>
                <a:chExt cx="1458" cy="393"/>
              </a:xfrm>
            </p:grpSpPr>
            <p:sp>
              <p:nvSpPr>
                <p:cNvPr id="2" name="Rectangle 27"/>
                <p:cNvSpPr>
                  <a:spLocks noChangeArrowheads="1"/>
                </p:cNvSpPr>
                <p:nvPr/>
              </p:nvSpPr>
              <p:spPr bwMode="auto">
                <a:xfrm>
                  <a:off x="3955" y="3072"/>
                  <a:ext cx="1458"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000" dirty="0"/>
                    <a:t>Total used during the production run</a:t>
                  </a:r>
                </a:p>
              </p:txBody>
            </p:sp>
            <p:sp>
              <p:nvSpPr>
                <p:cNvPr id="108557" name="AutoShape 28"/>
                <p:cNvSpPr>
                  <a:spLocks noChangeArrowheads="1"/>
                </p:cNvSpPr>
                <p:nvPr/>
              </p:nvSpPr>
              <p:spPr bwMode="auto">
                <a:xfrm>
                  <a:off x="3972" y="3108"/>
                  <a:ext cx="1424" cy="312"/>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grpSp>
        </p:grpSp>
        <p:sp>
          <p:nvSpPr>
            <p:cNvPr id="108551" name="Rectangle 29"/>
            <p:cNvSpPr>
              <a:spLocks noChangeArrowheads="1"/>
            </p:cNvSpPr>
            <p:nvPr/>
          </p:nvSpPr>
          <p:spPr bwMode="auto">
            <a:xfrm>
              <a:off x="1686" y="3535"/>
              <a:ext cx="7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 </a:t>
              </a:r>
              <a:r>
                <a:rPr lang="en-US" sz="2000" i="1" dirty="0">
                  <a:latin typeface="Times New Roman" charset="0"/>
                  <a:cs typeface="Times New Roman" charset="0"/>
                </a:rPr>
                <a:t>pt</a:t>
              </a:r>
              <a:r>
                <a:rPr lang="en-US" sz="2000" dirty="0"/>
                <a:t> – </a:t>
              </a:r>
              <a:r>
                <a:rPr lang="en-US" sz="2000" i="1" dirty="0">
                  <a:latin typeface="Times New Roman"/>
                  <a:cs typeface="Times New Roman"/>
                </a:rPr>
                <a:t>dt</a:t>
              </a:r>
            </a:p>
          </p:txBody>
        </p:sp>
      </p:grpSp>
    </p:spTree>
    <p:extLst>
      <p:ext uri="{BB962C8B-B14F-4D97-AF65-F5344CB8AC3E}">
        <p14:creationId xmlns:p14="http://schemas.microsoft.com/office/powerpoint/2010/main" val="183580513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08547"/>
                                        </p:tgtEl>
                                        <p:attrNameLst>
                                          <p:attrName>style.visibility</p:attrName>
                                        </p:attrNameLst>
                                      </p:cBhvr>
                                      <p:to>
                                        <p:strVal val="visible"/>
                                      </p:to>
                                    </p:set>
                                    <p:animEffect transition="in" filter="strips(downRight)">
                                      <p:cBhvr>
                                        <p:cTn id="7" dur="1000"/>
                                        <p:tgtEl>
                                          <p:spTgt spid="108547"/>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08548"/>
                                        </p:tgtEl>
                                        <p:attrNameLst>
                                          <p:attrName>style.visibility</p:attrName>
                                        </p:attrNameLst>
                                      </p:cBhvr>
                                      <p:to>
                                        <p:strVal val="visible"/>
                                      </p:to>
                                    </p:set>
                                    <p:animEffect transition="in" filter="wipe(left)">
                                      <p:cBhvr>
                                        <p:cTn id="11" dur="1000"/>
                                        <p:tgtEl>
                                          <p:spTgt spid="108548"/>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08556"/>
                                        </p:tgtEl>
                                        <p:attrNameLst>
                                          <p:attrName>style.visibility</p:attrName>
                                        </p:attrNameLst>
                                      </p:cBhvr>
                                      <p:to>
                                        <p:strVal val="visible"/>
                                      </p:to>
                                    </p:set>
                                    <p:animEffect transition="in" filter="wipe(left)">
                                      <p:cBhvr>
                                        <p:cTn id="15" dur="1000"/>
                                        <p:tgtEl>
                                          <p:spTgt spid="108556"/>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108574"/>
                                        </p:tgtEl>
                                        <p:attrNameLst>
                                          <p:attrName>style.visibility</p:attrName>
                                        </p:attrNameLst>
                                      </p:cBhvr>
                                      <p:to>
                                        <p:strVal val="visible"/>
                                      </p:to>
                                    </p:set>
                                    <p:animEffect transition="in" filter="wipe(left)">
                                      <p:cBhvr>
                                        <p:cTn id="19" dur="1000"/>
                                        <p:tgtEl>
                                          <p:spTgt spid="108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extLst/>
        </p:spPr>
        <p:txBody>
          <a:bodyPr rtlCol="0">
            <a:normAutofit fontScale="90000"/>
          </a:bodyPr>
          <a:lstStyle/>
          <a:p>
            <a:pPr fontAlgn="auto">
              <a:spcAft>
                <a:spcPts val="0"/>
              </a:spcAft>
              <a:defRPr/>
            </a:pPr>
            <a:r>
              <a:rPr lang="en-US" dirty="0">
                <a:ea typeface="+mj-ea"/>
              </a:rPr>
              <a:t>Production Order Quantity Model</a:t>
            </a:r>
          </a:p>
        </p:txBody>
      </p:sp>
      <p:sp>
        <p:nvSpPr>
          <p:cNvPr id="108547" name="Rectangle 3"/>
          <p:cNvSpPr>
            <a:spLocks noChangeArrowheads="1"/>
          </p:cNvSpPr>
          <p:nvPr/>
        </p:nvSpPr>
        <p:spPr bwMode="auto">
          <a:xfrm>
            <a:off x="487363" y="1443038"/>
            <a:ext cx="84280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673100" algn="r"/>
                <a:tab pos="762000" algn="l"/>
                <a:tab pos="4864100" algn="r"/>
                <a:tab pos="4953000" algn="l"/>
              </a:tabLst>
            </a:pPr>
            <a:r>
              <a:rPr lang="en-US" sz="2000" dirty="0"/>
              <a:t>	</a:t>
            </a:r>
            <a:r>
              <a:rPr lang="en-US" sz="2000" i="1" dirty="0">
                <a:latin typeface="Times New Roman" charset="0"/>
                <a:cs typeface="Times New Roman" charset="0"/>
              </a:rPr>
              <a:t>Q</a:t>
            </a:r>
            <a:r>
              <a:rPr lang="en-US" sz="2000" dirty="0"/>
              <a:t> =	Number of </a:t>
            </a:r>
            <a:r>
              <a:rPr lang="en-US" sz="2000" dirty="0" smtClean="0"/>
              <a:t>units per </a:t>
            </a:r>
            <a:r>
              <a:rPr lang="en-US" sz="2000" dirty="0"/>
              <a:t>order	 </a:t>
            </a:r>
            <a:r>
              <a:rPr lang="en-US" sz="2000" i="1" dirty="0">
                <a:latin typeface="Times New Roman" charset="0"/>
                <a:cs typeface="Times New Roman" charset="0"/>
              </a:rPr>
              <a:t>p</a:t>
            </a:r>
            <a:r>
              <a:rPr lang="en-US" sz="2000" dirty="0"/>
              <a:t> =	Daily production rate</a:t>
            </a:r>
          </a:p>
          <a:p>
            <a:pPr>
              <a:tabLst>
                <a:tab pos="673100" algn="r"/>
                <a:tab pos="762000" algn="l"/>
                <a:tab pos="4864100" algn="r"/>
                <a:tab pos="4953000" algn="l"/>
              </a:tabLst>
            </a:pPr>
            <a:r>
              <a:rPr lang="en-US" sz="2000" dirty="0"/>
              <a:t>	</a:t>
            </a:r>
            <a:r>
              <a:rPr lang="en-US" sz="2000" i="1" dirty="0">
                <a:latin typeface="Times New Roman" charset="0"/>
                <a:cs typeface="Times New Roman" charset="0"/>
              </a:rPr>
              <a:t>H</a:t>
            </a:r>
            <a:r>
              <a:rPr lang="en-US" sz="2000" dirty="0"/>
              <a:t> =	Holding cost per unit per year	 </a:t>
            </a:r>
            <a:r>
              <a:rPr lang="en-US" sz="2000" i="1" dirty="0">
                <a:latin typeface="Times New Roman" charset="0"/>
                <a:cs typeface="Times New Roman" charset="0"/>
              </a:rPr>
              <a:t>d</a:t>
            </a:r>
            <a:r>
              <a:rPr lang="en-US" sz="2000" dirty="0">
                <a:latin typeface="Times New Roman" charset="0"/>
                <a:cs typeface="Times New Roman" charset="0"/>
              </a:rPr>
              <a:t> </a:t>
            </a:r>
            <a:r>
              <a:rPr lang="en-US" sz="2000" dirty="0"/>
              <a:t>=	Daily demand/usage rate</a:t>
            </a:r>
          </a:p>
          <a:p>
            <a:pPr>
              <a:tabLst>
                <a:tab pos="673100" algn="r"/>
                <a:tab pos="762000" algn="l"/>
                <a:tab pos="4864100" algn="r"/>
                <a:tab pos="4953000" algn="l"/>
              </a:tabLst>
            </a:pPr>
            <a:r>
              <a:rPr lang="en-US" sz="2000" dirty="0"/>
              <a:t>	</a:t>
            </a:r>
            <a:r>
              <a:rPr lang="en-US" sz="2000" i="1" dirty="0">
                <a:latin typeface="Times New Roman" charset="0"/>
                <a:cs typeface="Times New Roman" charset="0"/>
              </a:rPr>
              <a:t>t</a:t>
            </a:r>
            <a:r>
              <a:rPr lang="en-US" sz="2000" dirty="0"/>
              <a:t> =	Length of the production run in days</a:t>
            </a:r>
          </a:p>
        </p:txBody>
      </p:sp>
      <p:grpSp>
        <p:nvGrpSpPr>
          <p:cNvPr id="108574" name="Group 30"/>
          <p:cNvGrpSpPr>
            <a:grpSpLocks/>
          </p:cNvGrpSpPr>
          <p:nvPr/>
        </p:nvGrpSpPr>
        <p:grpSpPr bwMode="auto">
          <a:xfrm>
            <a:off x="1063625" y="2705100"/>
            <a:ext cx="7481888" cy="1185863"/>
            <a:chOff x="542" y="3040"/>
            <a:chExt cx="4713" cy="747"/>
          </a:xfrm>
        </p:grpSpPr>
        <p:grpSp>
          <p:nvGrpSpPr>
            <p:cNvPr id="110632" name="Group 18"/>
            <p:cNvGrpSpPr>
              <a:grpSpLocks/>
            </p:cNvGrpSpPr>
            <p:nvPr/>
          </p:nvGrpSpPr>
          <p:grpSpPr bwMode="auto">
            <a:xfrm>
              <a:off x="542" y="3040"/>
              <a:ext cx="4713" cy="393"/>
              <a:chOff x="596" y="3056"/>
              <a:chExt cx="4713" cy="393"/>
            </a:xfrm>
          </p:grpSpPr>
          <p:sp>
            <p:nvSpPr>
              <p:cNvPr id="110634" name="Rectangle 19"/>
              <p:cNvSpPr>
                <a:spLocks noChangeArrowheads="1"/>
              </p:cNvSpPr>
              <p:nvPr/>
            </p:nvSpPr>
            <p:spPr bwMode="auto">
              <a:xfrm>
                <a:off x="1741" y="3129"/>
                <a:ext cx="214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5000"/>
                  </a:lnSpc>
                </a:pPr>
                <a:r>
                  <a:rPr lang="en-US" sz="2000" dirty="0"/>
                  <a:t>=                                         –</a:t>
                </a:r>
              </a:p>
            </p:txBody>
          </p:sp>
          <p:grpSp>
            <p:nvGrpSpPr>
              <p:cNvPr id="110635" name="Group 20"/>
              <p:cNvGrpSpPr>
                <a:grpSpLocks/>
              </p:cNvGrpSpPr>
              <p:nvPr/>
            </p:nvGrpSpPr>
            <p:grpSpPr bwMode="auto">
              <a:xfrm>
                <a:off x="596" y="3056"/>
                <a:ext cx="1156" cy="393"/>
                <a:chOff x="596" y="3056"/>
                <a:chExt cx="1156" cy="393"/>
              </a:xfrm>
            </p:grpSpPr>
            <p:sp>
              <p:nvSpPr>
                <p:cNvPr id="110642" name="Rectangle 21"/>
                <p:cNvSpPr>
                  <a:spLocks noChangeArrowheads="1"/>
                </p:cNvSpPr>
                <p:nvPr/>
              </p:nvSpPr>
              <p:spPr bwMode="auto">
                <a:xfrm>
                  <a:off x="596" y="3056"/>
                  <a:ext cx="1156"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000" dirty="0"/>
                    <a:t>Maximum inventory level</a:t>
                  </a:r>
                </a:p>
              </p:txBody>
            </p:sp>
            <p:sp>
              <p:nvSpPr>
                <p:cNvPr id="110643" name="AutoShape 22"/>
                <p:cNvSpPr>
                  <a:spLocks noChangeArrowheads="1"/>
                </p:cNvSpPr>
                <p:nvPr/>
              </p:nvSpPr>
              <p:spPr bwMode="auto">
                <a:xfrm>
                  <a:off x="610" y="3092"/>
                  <a:ext cx="1128" cy="312"/>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grpSp>
          <p:grpSp>
            <p:nvGrpSpPr>
              <p:cNvPr id="110636" name="Group 23"/>
              <p:cNvGrpSpPr>
                <a:grpSpLocks/>
              </p:cNvGrpSpPr>
              <p:nvPr/>
            </p:nvGrpSpPr>
            <p:grpSpPr bwMode="auto">
              <a:xfrm>
                <a:off x="1923" y="3056"/>
                <a:ext cx="1746" cy="393"/>
                <a:chOff x="2235" y="3064"/>
                <a:chExt cx="1746" cy="393"/>
              </a:xfrm>
            </p:grpSpPr>
            <p:sp>
              <p:nvSpPr>
                <p:cNvPr id="110640" name="Rectangle 24"/>
                <p:cNvSpPr>
                  <a:spLocks noChangeArrowheads="1"/>
                </p:cNvSpPr>
                <p:nvPr/>
              </p:nvSpPr>
              <p:spPr bwMode="auto">
                <a:xfrm>
                  <a:off x="2235" y="3064"/>
                  <a:ext cx="1746"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000" dirty="0"/>
                    <a:t>Total produced during the production run</a:t>
                  </a:r>
                </a:p>
              </p:txBody>
            </p:sp>
            <p:sp>
              <p:nvSpPr>
                <p:cNvPr id="110641" name="AutoShape 25"/>
                <p:cNvSpPr>
                  <a:spLocks noChangeArrowheads="1"/>
                </p:cNvSpPr>
                <p:nvPr/>
              </p:nvSpPr>
              <p:spPr bwMode="auto">
                <a:xfrm>
                  <a:off x="2268" y="3100"/>
                  <a:ext cx="1689" cy="312"/>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grpSp>
          <p:grpSp>
            <p:nvGrpSpPr>
              <p:cNvPr id="110637" name="Group 26"/>
              <p:cNvGrpSpPr>
                <a:grpSpLocks/>
              </p:cNvGrpSpPr>
              <p:nvPr/>
            </p:nvGrpSpPr>
            <p:grpSpPr bwMode="auto">
              <a:xfrm>
                <a:off x="3851" y="3056"/>
                <a:ext cx="1458" cy="393"/>
                <a:chOff x="3955" y="3072"/>
                <a:chExt cx="1458" cy="393"/>
              </a:xfrm>
            </p:grpSpPr>
            <p:sp>
              <p:nvSpPr>
                <p:cNvPr id="110638" name="Rectangle 27"/>
                <p:cNvSpPr>
                  <a:spLocks noChangeArrowheads="1"/>
                </p:cNvSpPr>
                <p:nvPr/>
              </p:nvSpPr>
              <p:spPr bwMode="auto">
                <a:xfrm>
                  <a:off x="3955" y="3072"/>
                  <a:ext cx="1458"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000" dirty="0"/>
                    <a:t>Total used during the production run</a:t>
                  </a:r>
                </a:p>
              </p:txBody>
            </p:sp>
            <p:sp>
              <p:nvSpPr>
                <p:cNvPr id="110639" name="AutoShape 28"/>
                <p:cNvSpPr>
                  <a:spLocks noChangeArrowheads="1"/>
                </p:cNvSpPr>
                <p:nvPr/>
              </p:nvSpPr>
              <p:spPr bwMode="auto">
                <a:xfrm>
                  <a:off x="3972" y="3108"/>
                  <a:ext cx="1424" cy="312"/>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dirty="0"/>
                </a:p>
              </p:txBody>
            </p:sp>
          </p:grpSp>
        </p:grpSp>
        <p:sp>
          <p:nvSpPr>
            <p:cNvPr id="110633" name="Rectangle 29"/>
            <p:cNvSpPr>
              <a:spLocks noChangeArrowheads="1"/>
            </p:cNvSpPr>
            <p:nvPr/>
          </p:nvSpPr>
          <p:spPr bwMode="auto">
            <a:xfrm>
              <a:off x="1686" y="3535"/>
              <a:ext cx="7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 </a:t>
              </a:r>
              <a:r>
                <a:rPr lang="en-US" sz="2000" i="1" dirty="0">
                  <a:latin typeface="Times New Roman" charset="0"/>
                  <a:cs typeface="Times New Roman" charset="0"/>
                </a:rPr>
                <a:t>pt</a:t>
              </a:r>
              <a:r>
                <a:rPr lang="en-US" sz="2000" dirty="0"/>
                <a:t> – </a:t>
              </a:r>
              <a:r>
                <a:rPr lang="en-US" sz="2000" i="1" dirty="0">
                  <a:latin typeface="Times New Roman" charset="0"/>
                  <a:cs typeface="Times New Roman" charset="0"/>
                </a:rPr>
                <a:t>d</a:t>
              </a:r>
              <a:r>
                <a:rPr lang="en-US" sz="2000" i="1" dirty="0">
                  <a:latin typeface="Times New Roman"/>
                  <a:cs typeface="Times New Roman"/>
                </a:rPr>
                <a:t>t</a:t>
              </a:r>
            </a:p>
          </p:txBody>
        </p:sp>
      </p:grpSp>
      <p:sp>
        <p:nvSpPr>
          <p:cNvPr id="30" name="Rectangle 17"/>
          <p:cNvSpPr>
            <a:spLocks noChangeArrowheads="1"/>
          </p:cNvSpPr>
          <p:nvPr/>
        </p:nvSpPr>
        <p:spPr bwMode="auto">
          <a:xfrm>
            <a:off x="841375" y="3948113"/>
            <a:ext cx="554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However, </a:t>
            </a:r>
            <a:r>
              <a:rPr lang="en-US" sz="2000" i="1" dirty="0">
                <a:latin typeface="Times New Roman" charset="0"/>
                <a:cs typeface="Times New Roman" charset="0"/>
              </a:rPr>
              <a:t>Q</a:t>
            </a:r>
            <a:r>
              <a:rPr lang="en-US" sz="2000" dirty="0"/>
              <a:t> = total produced = </a:t>
            </a:r>
            <a:r>
              <a:rPr lang="en-US" sz="2000" i="1" dirty="0">
                <a:latin typeface="Times New Roman" charset="0"/>
                <a:cs typeface="Times New Roman" charset="0"/>
              </a:rPr>
              <a:t>pt</a:t>
            </a:r>
            <a:r>
              <a:rPr lang="en-US" sz="2000" dirty="0"/>
              <a:t> ; thus </a:t>
            </a:r>
            <a:r>
              <a:rPr lang="en-US" sz="2000" i="1" dirty="0">
                <a:latin typeface="Times New Roman" charset="0"/>
                <a:cs typeface="Times New Roman" charset="0"/>
              </a:rPr>
              <a:t>t</a:t>
            </a:r>
            <a:r>
              <a:rPr lang="en-US" sz="2000" dirty="0"/>
              <a:t> = </a:t>
            </a:r>
            <a:r>
              <a:rPr lang="en-US" sz="2000" i="1" dirty="0">
                <a:latin typeface="Times New Roman" charset="0"/>
                <a:cs typeface="Times New Roman" charset="0"/>
              </a:rPr>
              <a:t>Q</a:t>
            </a:r>
            <a:r>
              <a:rPr lang="en-US" sz="2000" dirty="0"/>
              <a:t>/</a:t>
            </a:r>
            <a:r>
              <a:rPr lang="en-US" sz="2000" i="1" dirty="0">
                <a:latin typeface="Times New Roman" charset="0"/>
                <a:cs typeface="Times New Roman" charset="0"/>
              </a:rPr>
              <a:t>p</a:t>
            </a:r>
          </a:p>
        </p:txBody>
      </p:sp>
      <p:grpSp>
        <p:nvGrpSpPr>
          <p:cNvPr id="31" name="Group 18"/>
          <p:cNvGrpSpPr>
            <a:grpSpLocks/>
          </p:cNvGrpSpPr>
          <p:nvPr/>
        </p:nvGrpSpPr>
        <p:grpSpPr bwMode="auto">
          <a:xfrm>
            <a:off x="830263" y="4518025"/>
            <a:ext cx="5191125" cy="671513"/>
            <a:chOff x="587" y="2902"/>
            <a:chExt cx="3270" cy="423"/>
          </a:xfrm>
        </p:grpSpPr>
        <p:grpSp>
          <p:nvGrpSpPr>
            <p:cNvPr id="110614" name="Group 19"/>
            <p:cNvGrpSpPr>
              <a:grpSpLocks/>
            </p:cNvGrpSpPr>
            <p:nvPr/>
          </p:nvGrpSpPr>
          <p:grpSpPr bwMode="auto">
            <a:xfrm>
              <a:off x="587" y="2944"/>
              <a:ext cx="1156" cy="359"/>
              <a:chOff x="596" y="3056"/>
              <a:chExt cx="1156" cy="359"/>
            </a:xfrm>
          </p:grpSpPr>
          <p:sp>
            <p:nvSpPr>
              <p:cNvPr id="110630" name="Rectangle 20"/>
              <p:cNvSpPr>
                <a:spLocks noChangeArrowheads="1"/>
              </p:cNvSpPr>
              <p:nvPr/>
            </p:nvSpPr>
            <p:spPr bwMode="auto">
              <a:xfrm>
                <a:off x="596" y="3056"/>
                <a:ext cx="1156"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Maximum inventory level</a:t>
                </a:r>
              </a:p>
            </p:txBody>
          </p:sp>
          <p:sp>
            <p:nvSpPr>
              <p:cNvPr id="110631" name="AutoShape 21"/>
              <p:cNvSpPr>
                <a:spLocks noChangeArrowheads="1"/>
              </p:cNvSpPr>
              <p:nvPr/>
            </p:nvSpPr>
            <p:spPr bwMode="auto">
              <a:xfrm>
                <a:off x="645" y="3076"/>
                <a:ext cx="1069" cy="312"/>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sp>
          <p:nvSpPr>
            <p:cNvPr id="110615" name="Rectangle 22"/>
            <p:cNvSpPr>
              <a:spLocks noChangeArrowheads="1"/>
            </p:cNvSpPr>
            <p:nvPr/>
          </p:nvSpPr>
          <p:spPr bwMode="auto">
            <a:xfrm>
              <a:off x="1734" y="3004"/>
              <a:ext cx="18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 </a:t>
              </a:r>
              <a:r>
                <a:rPr lang="en-US" i="1" dirty="0">
                  <a:latin typeface="Times New Roman" charset="0"/>
                  <a:cs typeface="Times New Roman" charset="0"/>
                </a:rPr>
                <a:t>p</a:t>
              </a:r>
              <a:r>
                <a:rPr lang="en-US" dirty="0"/>
                <a:t>          – </a:t>
              </a:r>
              <a:r>
                <a:rPr lang="en-US" i="1" dirty="0">
                  <a:latin typeface="Times New Roman" charset="0"/>
                  <a:cs typeface="Times New Roman" charset="0"/>
                </a:rPr>
                <a:t>d</a:t>
              </a:r>
              <a:r>
                <a:rPr lang="en-US" dirty="0"/>
                <a:t>          = </a:t>
              </a:r>
              <a:r>
                <a:rPr lang="en-US" i="1" dirty="0">
                  <a:latin typeface="Times New Roman" charset="0"/>
                  <a:cs typeface="Times New Roman" charset="0"/>
                </a:rPr>
                <a:t>Q</a:t>
              </a:r>
              <a:r>
                <a:rPr lang="en-US" dirty="0"/>
                <a:t>  1 –</a:t>
              </a:r>
            </a:p>
          </p:txBody>
        </p:sp>
        <p:grpSp>
          <p:nvGrpSpPr>
            <p:cNvPr id="110616" name="Group 23"/>
            <p:cNvGrpSpPr>
              <a:grpSpLocks/>
            </p:cNvGrpSpPr>
            <p:nvPr/>
          </p:nvGrpSpPr>
          <p:grpSpPr bwMode="auto">
            <a:xfrm>
              <a:off x="2648" y="2902"/>
              <a:ext cx="288" cy="407"/>
              <a:chOff x="3520" y="3081"/>
              <a:chExt cx="288" cy="407"/>
            </a:xfrm>
          </p:grpSpPr>
          <p:grpSp>
            <p:nvGrpSpPr>
              <p:cNvPr id="110626" name="Group 24"/>
              <p:cNvGrpSpPr>
                <a:grpSpLocks/>
              </p:cNvGrpSpPr>
              <p:nvPr/>
            </p:nvGrpSpPr>
            <p:grpSpPr bwMode="auto">
              <a:xfrm>
                <a:off x="3537" y="3081"/>
                <a:ext cx="271" cy="407"/>
                <a:chOff x="3523" y="3079"/>
                <a:chExt cx="271" cy="407"/>
              </a:xfrm>
            </p:grpSpPr>
            <p:sp>
              <p:nvSpPr>
                <p:cNvPr id="110628" name="Rectangle 25"/>
                <p:cNvSpPr>
                  <a:spLocks noChangeArrowheads="1"/>
                </p:cNvSpPr>
                <p:nvPr/>
              </p:nvSpPr>
              <p:spPr bwMode="auto">
                <a:xfrm>
                  <a:off x="3523" y="3079"/>
                  <a:ext cx="27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dirty="0">
                      <a:latin typeface="Times New Roman" charset="0"/>
                      <a:cs typeface="Times New Roman" charset="0"/>
                    </a:rPr>
                    <a:t>Q</a:t>
                  </a:r>
                </a:p>
                <a:p>
                  <a:pPr algn="ctr"/>
                  <a:r>
                    <a:rPr lang="en-US" i="1" dirty="0">
                      <a:latin typeface="Times New Roman" charset="0"/>
                      <a:cs typeface="Times New Roman" charset="0"/>
                    </a:rPr>
                    <a:t>p</a:t>
                  </a:r>
                </a:p>
              </p:txBody>
            </p:sp>
            <p:sp>
              <p:nvSpPr>
                <p:cNvPr id="110629" name="Line 26"/>
                <p:cNvSpPr>
                  <a:spLocks noChangeShapeType="1"/>
                </p:cNvSpPr>
                <p:nvPr/>
              </p:nvSpPr>
              <p:spPr bwMode="auto">
                <a:xfrm>
                  <a:off x="3552" y="3312"/>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110627" name="AutoShape 27"/>
              <p:cNvSpPr>
                <a:spLocks noChangeArrowheads="1"/>
              </p:cNvSpPr>
              <p:nvPr/>
            </p:nvSpPr>
            <p:spPr bwMode="auto">
              <a:xfrm>
                <a:off x="3520" y="3112"/>
                <a:ext cx="288" cy="376"/>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10617" name="Group 28"/>
            <p:cNvGrpSpPr>
              <a:grpSpLocks/>
            </p:cNvGrpSpPr>
            <p:nvPr/>
          </p:nvGrpSpPr>
          <p:grpSpPr bwMode="auto">
            <a:xfrm>
              <a:off x="2048" y="2902"/>
              <a:ext cx="288" cy="407"/>
              <a:chOff x="3544" y="3081"/>
              <a:chExt cx="288" cy="407"/>
            </a:xfrm>
          </p:grpSpPr>
          <p:grpSp>
            <p:nvGrpSpPr>
              <p:cNvPr id="110622" name="Group 29"/>
              <p:cNvGrpSpPr>
                <a:grpSpLocks/>
              </p:cNvGrpSpPr>
              <p:nvPr/>
            </p:nvGrpSpPr>
            <p:grpSpPr bwMode="auto">
              <a:xfrm>
                <a:off x="3557" y="3081"/>
                <a:ext cx="271" cy="407"/>
                <a:chOff x="3543" y="3079"/>
                <a:chExt cx="271" cy="407"/>
              </a:xfrm>
            </p:grpSpPr>
            <p:sp>
              <p:nvSpPr>
                <p:cNvPr id="110624" name="Rectangle 30"/>
                <p:cNvSpPr>
                  <a:spLocks noChangeArrowheads="1"/>
                </p:cNvSpPr>
                <p:nvPr/>
              </p:nvSpPr>
              <p:spPr bwMode="auto">
                <a:xfrm>
                  <a:off x="3543" y="3079"/>
                  <a:ext cx="27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dirty="0">
                      <a:latin typeface="Times New Roman" charset="0"/>
                      <a:cs typeface="Times New Roman" charset="0"/>
                    </a:rPr>
                    <a:t>Q</a:t>
                  </a:r>
                </a:p>
                <a:p>
                  <a:pPr algn="ctr"/>
                  <a:r>
                    <a:rPr lang="en-US" i="1" dirty="0">
                      <a:latin typeface="Times New Roman" charset="0"/>
                      <a:cs typeface="Times New Roman" charset="0"/>
                    </a:rPr>
                    <a:t>p</a:t>
                  </a:r>
                </a:p>
              </p:txBody>
            </p:sp>
            <p:sp>
              <p:nvSpPr>
                <p:cNvPr id="110625" name="Line 31"/>
                <p:cNvSpPr>
                  <a:spLocks noChangeShapeType="1"/>
                </p:cNvSpPr>
                <p:nvPr/>
              </p:nvSpPr>
              <p:spPr bwMode="auto">
                <a:xfrm>
                  <a:off x="3576" y="3312"/>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110623" name="AutoShape 32"/>
              <p:cNvSpPr>
                <a:spLocks noChangeArrowheads="1"/>
              </p:cNvSpPr>
              <p:nvPr/>
            </p:nvSpPr>
            <p:spPr bwMode="auto">
              <a:xfrm>
                <a:off x="3544" y="3112"/>
                <a:ext cx="288" cy="376"/>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10618" name="Group 33"/>
            <p:cNvGrpSpPr>
              <a:grpSpLocks/>
            </p:cNvGrpSpPr>
            <p:nvPr/>
          </p:nvGrpSpPr>
          <p:grpSpPr bwMode="auto">
            <a:xfrm>
              <a:off x="3606" y="2918"/>
              <a:ext cx="251" cy="407"/>
              <a:chOff x="3766" y="3199"/>
              <a:chExt cx="251" cy="407"/>
            </a:xfrm>
          </p:grpSpPr>
          <p:sp>
            <p:nvSpPr>
              <p:cNvPr id="110620" name="Rectangle 34"/>
              <p:cNvSpPr>
                <a:spLocks noChangeArrowheads="1"/>
              </p:cNvSpPr>
              <p:nvPr/>
            </p:nvSpPr>
            <p:spPr bwMode="auto">
              <a:xfrm>
                <a:off x="3766" y="3199"/>
                <a:ext cx="25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dirty="0">
                    <a:latin typeface="Times New Roman" charset="0"/>
                    <a:cs typeface="Times New Roman" charset="0"/>
                  </a:rPr>
                  <a:t>d</a:t>
                </a:r>
              </a:p>
              <a:p>
                <a:r>
                  <a:rPr lang="en-US" i="1" dirty="0">
                    <a:latin typeface="Times New Roman" charset="0"/>
                    <a:cs typeface="Times New Roman" charset="0"/>
                  </a:rPr>
                  <a:t>p</a:t>
                </a:r>
              </a:p>
            </p:txBody>
          </p:sp>
          <p:sp>
            <p:nvSpPr>
              <p:cNvPr id="110621" name="Line 35"/>
              <p:cNvSpPr>
                <a:spLocks noChangeShapeType="1"/>
              </p:cNvSpPr>
              <p:nvPr/>
            </p:nvSpPr>
            <p:spPr bwMode="auto">
              <a:xfrm>
                <a:off x="3776" y="3408"/>
                <a:ext cx="1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110619" name="AutoShape 36"/>
            <p:cNvSpPr>
              <a:spLocks noChangeArrowheads="1"/>
            </p:cNvSpPr>
            <p:nvPr/>
          </p:nvSpPr>
          <p:spPr bwMode="auto">
            <a:xfrm>
              <a:off x="3260" y="2936"/>
              <a:ext cx="596" cy="368"/>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50" name="Group 37"/>
          <p:cNvGrpSpPr>
            <a:grpSpLocks/>
          </p:cNvGrpSpPr>
          <p:nvPr/>
        </p:nvGrpSpPr>
        <p:grpSpPr bwMode="auto">
          <a:xfrm>
            <a:off x="830263" y="5461000"/>
            <a:ext cx="6853237" cy="738188"/>
            <a:chOff x="523" y="3528"/>
            <a:chExt cx="4317" cy="465"/>
          </a:xfrm>
        </p:grpSpPr>
        <p:sp>
          <p:nvSpPr>
            <p:cNvPr id="110599" name="Rectangle 38"/>
            <p:cNvSpPr>
              <a:spLocks noChangeArrowheads="1"/>
            </p:cNvSpPr>
            <p:nvPr/>
          </p:nvSpPr>
          <p:spPr bwMode="auto">
            <a:xfrm>
              <a:off x="523" y="3651"/>
              <a:ext cx="431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Holding cost =                                             (</a:t>
              </a:r>
              <a:r>
                <a:rPr lang="en-US" i="1" dirty="0">
                  <a:latin typeface="Times New Roman" charset="0"/>
                  <a:cs typeface="Times New Roman" charset="0"/>
                </a:rPr>
                <a:t>H</a:t>
              </a:r>
              <a:r>
                <a:rPr lang="en-US" dirty="0"/>
                <a:t>) =         1 –          </a:t>
              </a:r>
              <a:r>
                <a:rPr lang="en-US" i="1" dirty="0">
                  <a:latin typeface="Times New Roman" charset="0"/>
                  <a:cs typeface="Times New Roman" charset="0"/>
                </a:rPr>
                <a:t>H</a:t>
              </a:r>
              <a:r>
                <a:rPr lang="en-US" dirty="0">
                  <a:latin typeface="Times New Roman" charset="0"/>
                  <a:cs typeface="Times New Roman" charset="0"/>
                </a:rPr>
                <a:t> </a:t>
              </a:r>
            </a:p>
          </p:txBody>
        </p:sp>
        <p:grpSp>
          <p:nvGrpSpPr>
            <p:cNvPr id="110600" name="Group 39"/>
            <p:cNvGrpSpPr>
              <a:grpSpLocks/>
            </p:cNvGrpSpPr>
            <p:nvPr/>
          </p:nvGrpSpPr>
          <p:grpSpPr bwMode="auto">
            <a:xfrm>
              <a:off x="3694" y="3528"/>
              <a:ext cx="1080" cy="463"/>
              <a:chOff x="1470" y="3529"/>
              <a:chExt cx="1080" cy="463"/>
            </a:xfrm>
          </p:grpSpPr>
          <p:grpSp>
            <p:nvGrpSpPr>
              <p:cNvPr id="110604" name="Group 40"/>
              <p:cNvGrpSpPr>
                <a:grpSpLocks/>
              </p:cNvGrpSpPr>
              <p:nvPr/>
            </p:nvGrpSpPr>
            <p:grpSpPr bwMode="auto">
              <a:xfrm>
                <a:off x="2025" y="3561"/>
                <a:ext cx="288" cy="407"/>
                <a:chOff x="4132" y="3613"/>
                <a:chExt cx="288" cy="407"/>
              </a:xfrm>
            </p:grpSpPr>
            <p:grpSp>
              <p:nvGrpSpPr>
                <p:cNvPr id="110610" name="Group 41"/>
                <p:cNvGrpSpPr>
                  <a:grpSpLocks/>
                </p:cNvGrpSpPr>
                <p:nvPr/>
              </p:nvGrpSpPr>
              <p:grpSpPr bwMode="auto">
                <a:xfrm>
                  <a:off x="4166" y="3613"/>
                  <a:ext cx="251" cy="407"/>
                  <a:chOff x="3384" y="3091"/>
                  <a:chExt cx="251" cy="407"/>
                </a:xfrm>
              </p:grpSpPr>
              <p:sp>
                <p:nvSpPr>
                  <p:cNvPr id="110612" name="Rectangle 42"/>
                  <p:cNvSpPr>
                    <a:spLocks noChangeArrowheads="1"/>
                  </p:cNvSpPr>
                  <p:nvPr/>
                </p:nvSpPr>
                <p:spPr bwMode="auto">
                  <a:xfrm>
                    <a:off x="3384" y="3091"/>
                    <a:ext cx="25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dirty="0">
                        <a:latin typeface="Times New Roman" charset="0"/>
                        <a:cs typeface="Times New Roman" charset="0"/>
                      </a:rPr>
                      <a:t>d</a:t>
                    </a:r>
                  </a:p>
                  <a:p>
                    <a:pPr algn="ctr"/>
                    <a:r>
                      <a:rPr lang="en-US" i="1" dirty="0">
                        <a:latin typeface="Times New Roman" charset="0"/>
                        <a:cs typeface="Times New Roman" charset="0"/>
                      </a:rPr>
                      <a:t>p</a:t>
                    </a:r>
                  </a:p>
                </p:txBody>
              </p:sp>
              <p:sp>
                <p:nvSpPr>
                  <p:cNvPr id="110613" name="Line 43"/>
                  <p:cNvSpPr>
                    <a:spLocks noChangeShapeType="1"/>
                  </p:cNvSpPr>
                  <p:nvPr/>
                </p:nvSpPr>
                <p:spPr bwMode="auto">
                  <a:xfrm>
                    <a:off x="3404" y="3312"/>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110611" name="AutoShape 44"/>
                <p:cNvSpPr>
                  <a:spLocks noChangeArrowheads="1"/>
                </p:cNvSpPr>
                <p:nvPr/>
              </p:nvSpPr>
              <p:spPr bwMode="auto">
                <a:xfrm>
                  <a:off x="4132" y="3640"/>
                  <a:ext cx="288" cy="376"/>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10605" name="Group 45"/>
              <p:cNvGrpSpPr>
                <a:grpSpLocks/>
              </p:cNvGrpSpPr>
              <p:nvPr/>
            </p:nvGrpSpPr>
            <p:grpSpPr bwMode="auto">
              <a:xfrm>
                <a:off x="1470" y="3529"/>
                <a:ext cx="271" cy="456"/>
                <a:chOff x="3641" y="3595"/>
                <a:chExt cx="271" cy="456"/>
              </a:xfrm>
            </p:grpSpPr>
            <p:sp>
              <p:nvSpPr>
                <p:cNvPr id="110608" name="Rectangle 46"/>
                <p:cNvSpPr>
                  <a:spLocks noChangeArrowheads="1"/>
                </p:cNvSpPr>
                <p:nvPr/>
              </p:nvSpPr>
              <p:spPr bwMode="auto">
                <a:xfrm>
                  <a:off x="3641" y="3595"/>
                  <a:ext cx="271"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Aft>
                      <a:spcPts val="400"/>
                    </a:spcAft>
                  </a:pPr>
                  <a:r>
                    <a:rPr lang="en-US" i="1" dirty="0">
                      <a:latin typeface="Times New Roman" charset="0"/>
                      <a:cs typeface="Times New Roman" charset="0"/>
                    </a:rPr>
                    <a:t>Q</a:t>
                  </a:r>
                </a:p>
                <a:p>
                  <a:pPr algn="ctr">
                    <a:spcAft>
                      <a:spcPts val="400"/>
                    </a:spcAft>
                  </a:pPr>
                  <a:r>
                    <a:rPr lang="en-US" dirty="0"/>
                    <a:t>2</a:t>
                  </a:r>
                </a:p>
              </p:txBody>
            </p:sp>
            <p:sp>
              <p:nvSpPr>
                <p:cNvPr id="110609" name="Line 47"/>
                <p:cNvSpPr>
                  <a:spLocks noChangeShapeType="1"/>
                </p:cNvSpPr>
                <p:nvPr/>
              </p:nvSpPr>
              <p:spPr bwMode="auto">
                <a:xfrm>
                  <a:off x="3672" y="3832"/>
                  <a:ext cx="1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110606" name="Freeform 48"/>
              <p:cNvSpPr>
                <a:spLocks/>
              </p:cNvSpPr>
              <p:nvPr/>
            </p:nvSpPr>
            <p:spPr bwMode="auto">
              <a:xfrm>
                <a:off x="2492" y="3542"/>
                <a:ext cx="58" cy="450"/>
              </a:xfrm>
              <a:custGeom>
                <a:avLst/>
                <a:gdLst>
                  <a:gd name="T0" fmla="*/ 2 w 58"/>
                  <a:gd name="T1" fmla="*/ 0 h 496"/>
                  <a:gd name="T2" fmla="*/ 58 w 58"/>
                  <a:gd name="T3" fmla="*/ 0 h 496"/>
                  <a:gd name="T4" fmla="*/ 58 w 58"/>
                  <a:gd name="T5" fmla="*/ 450 h 496"/>
                  <a:gd name="T6" fmla="*/ 0 w 58"/>
                  <a:gd name="T7" fmla="*/ 450 h 496"/>
                  <a:gd name="T8" fmla="*/ 0 60000 65536"/>
                  <a:gd name="T9" fmla="*/ 0 60000 65536"/>
                  <a:gd name="T10" fmla="*/ 0 60000 65536"/>
                  <a:gd name="T11" fmla="*/ 0 60000 65536"/>
                  <a:gd name="T12" fmla="*/ 0 w 58"/>
                  <a:gd name="T13" fmla="*/ 0 h 496"/>
                  <a:gd name="T14" fmla="*/ 58 w 58"/>
                  <a:gd name="T15" fmla="*/ 496 h 496"/>
                </a:gdLst>
                <a:ahLst/>
                <a:cxnLst>
                  <a:cxn ang="T8">
                    <a:pos x="T0" y="T1"/>
                  </a:cxn>
                  <a:cxn ang="T9">
                    <a:pos x="T2" y="T3"/>
                  </a:cxn>
                  <a:cxn ang="T10">
                    <a:pos x="T4" y="T5"/>
                  </a:cxn>
                  <a:cxn ang="T11">
                    <a:pos x="T6" y="T7"/>
                  </a:cxn>
                </a:cxnLst>
                <a:rect l="T12" t="T13" r="T14" b="T15"/>
                <a:pathLst>
                  <a:path w="58" h="496">
                    <a:moveTo>
                      <a:pt x="2" y="0"/>
                    </a:moveTo>
                    <a:lnTo>
                      <a:pt x="58" y="0"/>
                    </a:lnTo>
                    <a:lnTo>
                      <a:pt x="58" y="496"/>
                    </a:lnTo>
                    <a:lnTo>
                      <a:pt x="0" y="496"/>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0607" name="Freeform 49"/>
              <p:cNvSpPr>
                <a:spLocks/>
              </p:cNvSpPr>
              <p:nvPr/>
            </p:nvSpPr>
            <p:spPr bwMode="auto">
              <a:xfrm flipH="1">
                <a:off x="1739" y="3542"/>
                <a:ext cx="58" cy="450"/>
              </a:xfrm>
              <a:custGeom>
                <a:avLst/>
                <a:gdLst>
                  <a:gd name="T0" fmla="*/ 2 w 58"/>
                  <a:gd name="T1" fmla="*/ 0 h 496"/>
                  <a:gd name="T2" fmla="*/ 58 w 58"/>
                  <a:gd name="T3" fmla="*/ 0 h 496"/>
                  <a:gd name="T4" fmla="*/ 58 w 58"/>
                  <a:gd name="T5" fmla="*/ 450 h 496"/>
                  <a:gd name="T6" fmla="*/ 0 w 58"/>
                  <a:gd name="T7" fmla="*/ 450 h 496"/>
                  <a:gd name="T8" fmla="*/ 0 60000 65536"/>
                  <a:gd name="T9" fmla="*/ 0 60000 65536"/>
                  <a:gd name="T10" fmla="*/ 0 60000 65536"/>
                  <a:gd name="T11" fmla="*/ 0 60000 65536"/>
                  <a:gd name="T12" fmla="*/ 0 w 58"/>
                  <a:gd name="T13" fmla="*/ 0 h 496"/>
                  <a:gd name="T14" fmla="*/ 58 w 58"/>
                  <a:gd name="T15" fmla="*/ 496 h 496"/>
                </a:gdLst>
                <a:ahLst/>
                <a:cxnLst>
                  <a:cxn ang="T8">
                    <a:pos x="T0" y="T1"/>
                  </a:cxn>
                  <a:cxn ang="T9">
                    <a:pos x="T2" y="T3"/>
                  </a:cxn>
                  <a:cxn ang="T10">
                    <a:pos x="T4" y="T5"/>
                  </a:cxn>
                  <a:cxn ang="T11">
                    <a:pos x="T6" y="T7"/>
                  </a:cxn>
                </a:cxnLst>
                <a:rect l="T12" t="T13" r="T14" b="T15"/>
                <a:pathLst>
                  <a:path w="58" h="496">
                    <a:moveTo>
                      <a:pt x="2" y="0"/>
                    </a:moveTo>
                    <a:lnTo>
                      <a:pt x="58" y="0"/>
                    </a:lnTo>
                    <a:lnTo>
                      <a:pt x="58" y="496"/>
                    </a:lnTo>
                    <a:lnTo>
                      <a:pt x="0" y="496"/>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10601" name="Group 50"/>
            <p:cNvGrpSpPr>
              <a:grpSpLocks/>
            </p:cNvGrpSpPr>
            <p:nvPr/>
          </p:nvGrpSpPr>
          <p:grpSpPr bwMode="auto">
            <a:xfrm>
              <a:off x="1542" y="3538"/>
              <a:ext cx="1716" cy="455"/>
              <a:chOff x="3222" y="3546"/>
              <a:chExt cx="1716" cy="455"/>
            </a:xfrm>
          </p:grpSpPr>
          <p:sp>
            <p:nvSpPr>
              <p:cNvPr id="110602" name="Rectangle 51"/>
              <p:cNvSpPr>
                <a:spLocks noChangeArrowheads="1"/>
              </p:cNvSpPr>
              <p:nvPr/>
            </p:nvSpPr>
            <p:spPr bwMode="auto">
              <a:xfrm>
                <a:off x="3222" y="3546"/>
                <a:ext cx="1716"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5000"/>
                  </a:lnSpc>
                </a:pPr>
                <a:r>
                  <a:rPr lang="en-US" dirty="0"/>
                  <a:t>Maximum inventory level</a:t>
                </a:r>
              </a:p>
              <a:p>
                <a:pPr algn="ctr">
                  <a:lnSpc>
                    <a:spcPct val="115000"/>
                  </a:lnSpc>
                </a:pPr>
                <a:r>
                  <a:rPr lang="en-US" dirty="0"/>
                  <a:t>2</a:t>
                </a:r>
              </a:p>
            </p:txBody>
          </p:sp>
          <p:sp>
            <p:nvSpPr>
              <p:cNvPr id="110603" name="Line 52"/>
              <p:cNvSpPr>
                <a:spLocks noChangeShapeType="1"/>
              </p:cNvSpPr>
              <p:nvPr/>
            </p:nvSpPr>
            <p:spPr bwMode="auto">
              <a:xfrm>
                <a:off x="3260" y="3792"/>
                <a:ext cx="165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spTree>
    <p:extLst>
      <p:ext uri="{BB962C8B-B14F-4D97-AF65-F5344CB8AC3E}">
        <p14:creationId xmlns:p14="http://schemas.microsoft.com/office/powerpoint/2010/main" val="1013866063"/>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8574"/>
                                        </p:tgtEl>
                                        <p:attrNameLst>
                                          <p:attrName>style.visibility</p:attrName>
                                        </p:attrNameLst>
                                      </p:cBhvr>
                                      <p:to>
                                        <p:strVal val="visible"/>
                                      </p:to>
                                    </p:set>
                                    <p:animEffect transition="in" filter="wipe(left)">
                                      <p:cBhvr>
                                        <p:cTn id="7" dur="1000"/>
                                        <p:tgtEl>
                                          <p:spTgt spid="108574"/>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1000"/>
                                        <p:tgtEl>
                                          <p:spTgt spid="31"/>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extLst/>
        </p:spPr>
        <p:txBody>
          <a:bodyPr rtlCol="0">
            <a:normAutofit fontScale="90000"/>
          </a:bodyPr>
          <a:lstStyle/>
          <a:p>
            <a:pPr fontAlgn="auto">
              <a:spcAft>
                <a:spcPts val="0"/>
              </a:spcAft>
              <a:defRPr/>
            </a:pPr>
            <a:r>
              <a:rPr lang="en-US" dirty="0">
                <a:ea typeface="+mj-ea"/>
              </a:rPr>
              <a:t>Production Order Quantity Model</a:t>
            </a:r>
          </a:p>
        </p:txBody>
      </p:sp>
      <p:sp>
        <p:nvSpPr>
          <p:cNvPr id="108547" name="Rectangle 3"/>
          <p:cNvSpPr>
            <a:spLocks noChangeArrowheads="1"/>
          </p:cNvSpPr>
          <p:nvPr/>
        </p:nvSpPr>
        <p:spPr bwMode="auto">
          <a:xfrm>
            <a:off x="487363" y="1443038"/>
            <a:ext cx="83772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673100" algn="r"/>
                <a:tab pos="762000" algn="l"/>
                <a:tab pos="4864100" algn="r"/>
                <a:tab pos="4953000" algn="l"/>
              </a:tabLst>
            </a:pPr>
            <a:r>
              <a:rPr lang="en-US" sz="2000" dirty="0"/>
              <a:t>	</a:t>
            </a:r>
            <a:r>
              <a:rPr lang="en-US" sz="2000" i="1" dirty="0">
                <a:latin typeface="Times New Roman" charset="0"/>
                <a:cs typeface="Times New Roman" charset="0"/>
              </a:rPr>
              <a:t>Q</a:t>
            </a:r>
            <a:r>
              <a:rPr lang="en-US" sz="2000" dirty="0"/>
              <a:t> =	Number of </a:t>
            </a:r>
            <a:r>
              <a:rPr lang="en-US" sz="2000" dirty="0" smtClean="0"/>
              <a:t>units per </a:t>
            </a:r>
            <a:r>
              <a:rPr lang="en-US" sz="2000" dirty="0"/>
              <a:t>order	 </a:t>
            </a:r>
            <a:r>
              <a:rPr lang="en-US" sz="2000" i="1" dirty="0">
                <a:latin typeface="Times New Roman" charset="0"/>
                <a:cs typeface="Times New Roman" charset="0"/>
              </a:rPr>
              <a:t>p</a:t>
            </a:r>
            <a:r>
              <a:rPr lang="en-US" sz="2000" dirty="0"/>
              <a:t> =	Daily production rate</a:t>
            </a:r>
          </a:p>
          <a:p>
            <a:pPr>
              <a:tabLst>
                <a:tab pos="673100" algn="r"/>
                <a:tab pos="762000" algn="l"/>
                <a:tab pos="4864100" algn="r"/>
                <a:tab pos="4953000" algn="l"/>
              </a:tabLst>
            </a:pPr>
            <a:r>
              <a:rPr lang="en-US" sz="2000" dirty="0"/>
              <a:t>	</a:t>
            </a:r>
            <a:r>
              <a:rPr lang="en-US" sz="2000" i="1" dirty="0">
                <a:latin typeface="Times New Roman" charset="0"/>
                <a:cs typeface="Times New Roman" charset="0"/>
              </a:rPr>
              <a:t>H</a:t>
            </a:r>
            <a:r>
              <a:rPr lang="en-US" sz="2000" dirty="0"/>
              <a:t> =	Holding cost per unit per year	 </a:t>
            </a:r>
            <a:r>
              <a:rPr lang="en-US" sz="2000" i="1" dirty="0">
                <a:latin typeface="Times New Roman" charset="0"/>
                <a:cs typeface="Times New Roman" charset="0"/>
              </a:rPr>
              <a:t>d</a:t>
            </a:r>
            <a:r>
              <a:rPr lang="en-US" sz="2000" dirty="0">
                <a:latin typeface="Times New Roman" charset="0"/>
                <a:cs typeface="Times New Roman" charset="0"/>
              </a:rPr>
              <a:t> </a:t>
            </a:r>
            <a:r>
              <a:rPr lang="en-US" sz="2000" dirty="0"/>
              <a:t>=	Daily demand/usage rate</a:t>
            </a:r>
          </a:p>
          <a:p>
            <a:pPr>
              <a:tabLst>
                <a:tab pos="673100" algn="r"/>
                <a:tab pos="762000" algn="l"/>
                <a:tab pos="4864100" algn="r"/>
                <a:tab pos="4953000" algn="l"/>
              </a:tabLst>
            </a:pPr>
            <a:r>
              <a:rPr lang="en-US" sz="2000" dirty="0"/>
              <a:t>	</a:t>
            </a:r>
            <a:r>
              <a:rPr lang="en-US" sz="2000" i="1" dirty="0">
                <a:latin typeface="Times New Roman" charset="0"/>
                <a:cs typeface="Times New Roman" charset="0"/>
              </a:rPr>
              <a:t>t</a:t>
            </a:r>
            <a:r>
              <a:rPr lang="en-US" sz="2000" dirty="0"/>
              <a:t> =	Length of the production run in days</a:t>
            </a:r>
          </a:p>
        </p:txBody>
      </p:sp>
      <p:graphicFrame>
        <p:nvGraphicFramePr>
          <p:cNvPr id="2" name="Object 108"/>
          <p:cNvGraphicFramePr>
            <a:graphicFrameLocks noChangeAspect="1"/>
          </p:cNvGraphicFramePr>
          <p:nvPr/>
        </p:nvGraphicFramePr>
        <p:xfrm>
          <a:off x="2806700" y="2705100"/>
          <a:ext cx="3530600" cy="863600"/>
        </p:xfrm>
        <a:graphic>
          <a:graphicData uri="http://schemas.openxmlformats.org/presentationml/2006/ole">
            <mc:AlternateContent xmlns:mc="http://schemas.openxmlformats.org/markup-compatibility/2006">
              <mc:Choice xmlns:v="urn:schemas-microsoft-com:vml" Requires="v">
                <p:oleObj spid="_x0000_s526464" name="Equation" r:id="rId4" imgW="3519720" imgH="849960" progId="Equation.3">
                  <p:embed/>
                </p:oleObj>
              </mc:Choice>
              <mc:Fallback>
                <p:oleObj name="Equation" r:id="rId4" imgW="3519720" imgH="849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700" y="2705100"/>
                        <a:ext cx="3530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109"/>
          <p:cNvGraphicFramePr>
            <a:graphicFrameLocks noChangeAspect="1"/>
          </p:cNvGraphicFramePr>
          <p:nvPr/>
        </p:nvGraphicFramePr>
        <p:xfrm>
          <a:off x="3124200" y="3633788"/>
          <a:ext cx="2438400" cy="2628900"/>
        </p:xfrm>
        <a:graphic>
          <a:graphicData uri="http://schemas.openxmlformats.org/presentationml/2006/ole">
            <mc:AlternateContent xmlns:mc="http://schemas.openxmlformats.org/markup-compatibility/2006">
              <mc:Choice xmlns:v="urn:schemas-microsoft-com:vml" Requires="v">
                <p:oleObj spid="_x0000_s526465" name="Equation" r:id="rId6" imgW="2422800" imgH="2614680" progId="Equation.3">
                  <p:embed/>
                </p:oleObj>
              </mc:Choice>
              <mc:Fallback>
                <p:oleObj name="Equation" r:id="rId6" imgW="2422800" imgH="2614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633788"/>
                        <a:ext cx="2438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486789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extLst/>
        </p:spPr>
        <p:txBody>
          <a:bodyPr rtlCol="0">
            <a:normAutofit fontScale="90000"/>
          </a:bodyPr>
          <a:lstStyle/>
          <a:p>
            <a:pPr fontAlgn="auto">
              <a:spcAft>
                <a:spcPts val="0"/>
              </a:spcAft>
              <a:defRPr/>
            </a:pPr>
            <a:r>
              <a:rPr lang="en-US" dirty="0">
                <a:ea typeface="+mj-ea"/>
              </a:rPr>
              <a:t>Production Order Quantity Example</a:t>
            </a:r>
          </a:p>
        </p:txBody>
      </p:sp>
      <p:sp>
        <p:nvSpPr>
          <p:cNvPr id="114691" name="Rectangle 3"/>
          <p:cNvSpPr>
            <a:spLocks noChangeArrowheads="1"/>
          </p:cNvSpPr>
          <p:nvPr/>
        </p:nvSpPr>
        <p:spPr bwMode="auto">
          <a:xfrm>
            <a:off x="792163" y="1595438"/>
            <a:ext cx="7545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673100" algn="r"/>
                <a:tab pos="762000" algn="l"/>
                <a:tab pos="4864100" algn="r"/>
                <a:tab pos="4953000" algn="l"/>
              </a:tabLst>
            </a:pPr>
            <a:r>
              <a:rPr lang="en-US" sz="2400" dirty="0"/>
              <a:t>	</a:t>
            </a:r>
            <a:r>
              <a:rPr lang="en-US" sz="2400" i="1" dirty="0">
                <a:latin typeface="Times New Roman" charset="0"/>
                <a:cs typeface="Times New Roman" charset="0"/>
              </a:rPr>
              <a:t>D</a:t>
            </a:r>
            <a:r>
              <a:rPr lang="en-US" sz="2400" dirty="0"/>
              <a:t> =	1,000 units	 </a:t>
            </a:r>
            <a:r>
              <a:rPr lang="en-US" sz="2400" i="1" dirty="0">
                <a:latin typeface="Times New Roman" charset="0"/>
                <a:cs typeface="Times New Roman" charset="0"/>
              </a:rPr>
              <a:t>p</a:t>
            </a:r>
            <a:r>
              <a:rPr lang="en-US" sz="2400" dirty="0"/>
              <a:t> =	8 units per day</a:t>
            </a:r>
          </a:p>
          <a:p>
            <a:pPr>
              <a:tabLst>
                <a:tab pos="673100" algn="r"/>
                <a:tab pos="762000" algn="l"/>
                <a:tab pos="4864100" algn="r"/>
                <a:tab pos="4953000" algn="l"/>
              </a:tabLst>
            </a:pPr>
            <a:r>
              <a:rPr lang="en-US" sz="2400" dirty="0"/>
              <a:t>	</a:t>
            </a:r>
            <a:r>
              <a:rPr lang="en-US" sz="2400" i="1" dirty="0">
                <a:latin typeface="Times New Roman" charset="0"/>
                <a:cs typeface="Times New Roman" charset="0"/>
              </a:rPr>
              <a:t>S</a:t>
            </a:r>
            <a:r>
              <a:rPr lang="en-US" sz="2400" dirty="0"/>
              <a:t> =	$10	 </a:t>
            </a:r>
            <a:r>
              <a:rPr lang="en-US" sz="2400" i="1" dirty="0">
                <a:latin typeface="Times New Roman" charset="0"/>
                <a:cs typeface="Times New Roman" charset="0"/>
              </a:rPr>
              <a:t>d</a:t>
            </a:r>
            <a:r>
              <a:rPr lang="en-US" sz="2400" dirty="0"/>
              <a:t> =	4 units per day</a:t>
            </a:r>
          </a:p>
          <a:p>
            <a:pPr>
              <a:tabLst>
                <a:tab pos="673100" algn="r"/>
                <a:tab pos="762000" algn="l"/>
                <a:tab pos="4864100" algn="r"/>
                <a:tab pos="4953000" algn="l"/>
              </a:tabLst>
            </a:pPr>
            <a:r>
              <a:rPr lang="en-US" sz="2400" dirty="0"/>
              <a:t>	</a:t>
            </a:r>
            <a:r>
              <a:rPr lang="en-US" sz="2400" i="1" dirty="0">
                <a:latin typeface="Times New Roman" charset="0"/>
                <a:cs typeface="Times New Roman" charset="0"/>
              </a:rPr>
              <a:t>H</a:t>
            </a:r>
            <a:r>
              <a:rPr lang="en-US" sz="2400" dirty="0"/>
              <a:t> =	$0.50 per unit per year</a:t>
            </a:r>
          </a:p>
        </p:txBody>
      </p:sp>
      <p:graphicFrame>
        <p:nvGraphicFramePr>
          <p:cNvPr id="19" name="Object 58"/>
          <p:cNvGraphicFramePr>
            <a:graphicFrameLocks noChangeAspect="1"/>
          </p:cNvGraphicFramePr>
          <p:nvPr>
            <p:extLst>
              <p:ext uri="{D42A27DB-BD31-4B8C-83A1-F6EECF244321}">
                <p14:modId xmlns:p14="http://schemas.microsoft.com/office/powerpoint/2010/main" val="225538418"/>
              </p:ext>
            </p:extLst>
          </p:nvPr>
        </p:nvGraphicFramePr>
        <p:xfrm>
          <a:off x="2919949" y="2973388"/>
          <a:ext cx="3465861" cy="3318709"/>
        </p:xfrm>
        <a:graphic>
          <a:graphicData uri="http://schemas.openxmlformats.org/presentationml/2006/ole">
            <mc:AlternateContent xmlns:mc="http://schemas.openxmlformats.org/markup-compatibility/2006">
              <mc:Choice xmlns:v="urn:schemas-microsoft-com:vml" Requires="v">
                <p:oleObj spid="_x0000_s527425" name="Equation" r:id="rId4" imgW="1752480" imgH="1676160" progId="Equation.3">
                  <p:embed/>
                </p:oleObj>
              </mc:Choice>
              <mc:Fallback>
                <p:oleObj name="Equation" r:id="rId4" imgW="1752480" imgH="1676160" progId="Equation.3">
                  <p:embed/>
                  <p:pic>
                    <p:nvPicPr>
                      <p:cNvPr id="0" name=""/>
                      <p:cNvPicPr>
                        <a:picLocks noChangeAspect="1" noChangeArrowheads="1"/>
                      </p:cNvPicPr>
                      <p:nvPr/>
                    </p:nvPicPr>
                    <p:blipFill>
                      <a:blip r:embed="rId5"/>
                      <a:srcRect/>
                      <a:stretch>
                        <a:fillRect/>
                      </a:stretch>
                    </p:blipFill>
                    <p:spPr bwMode="auto">
                      <a:xfrm>
                        <a:off x="2919949" y="2973388"/>
                        <a:ext cx="3465861" cy="331870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7189834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4691"/>
                                        </p:tgtEl>
                                        <p:attrNameLst>
                                          <p:attrName>style.visibility</p:attrName>
                                        </p:attrNameLst>
                                      </p:cBhvr>
                                      <p:to>
                                        <p:strVal val="visible"/>
                                      </p:to>
                                    </p:set>
                                    <p:animEffect transition="in" filter="strips(downRight)">
                                      <p:cBhvr>
                                        <p:cTn id="7" dur="1000"/>
                                        <p:tgtEl>
                                          <p:spTgt spid="114691"/>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strips(downRight)">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406400"/>
            <a:ext cx="7772400" cy="698500"/>
          </a:xfrm>
        </p:spPr>
        <p:txBody>
          <a:bodyPr/>
          <a:lstStyle/>
          <a:p>
            <a:pPr>
              <a:lnSpc>
                <a:spcPct val="80000"/>
              </a:lnSpc>
            </a:pPr>
            <a:r>
              <a:rPr lang="en-US" dirty="0">
                <a:latin typeface="Arial" charset="0"/>
                <a:cs typeface="Arial" charset="0"/>
              </a:rPr>
              <a:t>Record Accuracy</a:t>
            </a:r>
          </a:p>
        </p:txBody>
      </p:sp>
      <p:sp>
        <p:nvSpPr>
          <p:cNvPr id="57347" name="Rectangle 3"/>
          <p:cNvSpPr>
            <a:spLocks noChangeArrowheads="1"/>
          </p:cNvSpPr>
          <p:nvPr/>
        </p:nvSpPr>
        <p:spPr bwMode="auto">
          <a:xfrm>
            <a:off x="833438" y="1739900"/>
            <a:ext cx="7485062"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4500" indent="-444500">
              <a:lnSpc>
                <a:spcPct val="90000"/>
              </a:lnSpc>
              <a:spcAft>
                <a:spcPct val="40000"/>
              </a:spcAft>
              <a:buClr>
                <a:schemeClr val="accent1"/>
              </a:buClr>
              <a:buSzPct val="60000"/>
              <a:buFont typeface="Lucida Grande" charset="0"/>
              <a:buChar char="►"/>
            </a:pPr>
            <a:r>
              <a:rPr lang="en-US" sz="3200" dirty="0"/>
              <a:t>Incoming and outgoing </a:t>
            </a:r>
            <a:br>
              <a:rPr lang="en-US" sz="3200" dirty="0"/>
            </a:br>
            <a:r>
              <a:rPr lang="en-US" sz="3200" dirty="0"/>
              <a:t>record keeping must be </a:t>
            </a:r>
            <a:br>
              <a:rPr lang="en-US" sz="3200" dirty="0"/>
            </a:br>
            <a:r>
              <a:rPr lang="en-US" sz="3200" dirty="0"/>
              <a:t>accurate</a:t>
            </a:r>
          </a:p>
          <a:p>
            <a:pPr marL="444500" indent="-444500">
              <a:lnSpc>
                <a:spcPct val="90000"/>
              </a:lnSpc>
              <a:spcAft>
                <a:spcPct val="40000"/>
              </a:spcAft>
              <a:buClr>
                <a:schemeClr val="accent1"/>
              </a:buClr>
              <a:buSzPct val="60000"/>
              <a:buFont typeface="Lucida Grande" charset="0"/>
              <a:buChar char="►"/>
            </a:pPr>
            <a:r>
              <a:rPr lang="en-US" sz="3200" dirty="0"/>
              <a:t>Stockrooms should be secure</a:t>
            </a:r>
          </a:p>
          <a:p>
            <a:pPr marL="444500" indent="-444500">
              <a:lnSpc>
                <a:spcPct val="90000"/>
              </a:lnSpc>
              <a:spcAft>
                <a:spcPct val="40000"/>
              </a:spcAft>
              <a:buClr>
                <a:schemeClr val="accent1"/>
              </a:buClr>
              <a:buSzPct val="60000"/>
              <a:buFont typeface="Lucida Grande" charset="0"/>
              <a:buChar char="►"/>
            </a:pPr>
            <a:r>
              <a:rPr lang="en-US" sz="3200" dirty="0"/>
              <a:t>Necessary to make precise decisions about ordering, scheduling, and shipping</a:t>
            </a:r>
          </a:p>
        </p:txBody>
      </p:sp>
      <p:pic>
        <p:nvPicPr>
          <p:cNvPr id="7" name="Picture 4" descr="RFID forkl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50" y="1562100"/>
            <a:ext cx="25971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376231"/>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7347"/>
                                        </p:tgtEl>
                                        <p:attrNameLst>
                                          <p:attrName>style.visibility</p:attrName>
                                        </p:attrNameLst>
                                      </p:cBhvr>
                                      <p:to>
                                        <p:strVal val="visible"/>
                                      </p:to>
                                    </p:set>
                                    <p:animEffect transition="in" filter="strips(downRight)">
                                      <p:cBhvr>
                                        <p:cTn id="7" dur="1000"/>
                                        <p:tgtEl>
                                          <p:spTgt spid="57347"/>
                                        </p:tgtEl>
                                      </p:cBhvr>
                                    </p:animEffect>
                                  </p:childTnLst>
                                </p:cTn>
                              </p:par>
                            </p:childTnLst>
                          </p:cTn>
                        </p:par>
                        <p:par>
                          <p:cTn id="8" fill="hold" nodeType="afterGroup">
                            <p:stCondLst>
                              <p:cond delay="2000"/>
                            </p:stCondLst>
                            <p:childTnLst>
                              <p:par>
                                <p:cTn id="9" presetID="23" presetClass="entr" presetSubtype="27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2/3*#ppt_w"/>
                                          </p:val>
                                        </p:tav>
                                        <p:tav tm="100000">
                                          <p:val>
                                            <p:strVal val="#ppt_w"/>
                                          </p:val>
                                        </p:tav>
                                      </p:tavLst>
                                    </p:anim>
                                    <p:anim calcmode="lin" valueType="num">
                                      <p:cBhvr>
                                        <p:cTn id="12" dur="10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274638"/>
            <a:ext cx="8994098" cy="1143000"/>
          </a:xfrm>
          <a:extLst/>
        </p:spPr>
        <p:txBody>
          <a:bodyPr rtlCol="0">
            <a:normAutofit fontScale="90000"/>
          </a:bodyPr>
          <a:lstStyle/>
          <a:p>
            <a:pPr fontAlgn="auto">
              <a:spcAft>
                <a:spcPts val="0"/>
              </a:spcAft>
              <a:defRPr/>
            </a:pPr>
            <a:r>
              <a:rPr lang="en-US" dirty="0">
                <a:ea typeface="+mj-ea"/>
              </a:rPr>
              <a:t>Production Order Quantity </a:t>
            </a:r>
            <a:r>
              <a:rPr lang="en-US" dirty="0" smtClean="0">
                <a:ea typeface="+mj-ea"/>
              </a:rPr>
              <a:t>Example</a:t>
            </a:r>
            <a:endParaRPr lang="en-US" dirty="0">
              <a:ea typeface="+mj-ea"/>
            </a:endParaRPr>
          </a:p>
        </p:txBody>
      </p:sp>
      <p:sp>
        <p:nvSpPr>
          <p:cNvPr id="116739" name="Rectangle 3"/>
          <p:cNvSpPr>
            <a:spLocks noChangeArrowheads="1"/>
          </p:cNvSpPr>
          <p:nvPr/>
        </p:nvSpPr>
        <p:spPr bwMode="auto">
          <a:xfrm>
            <a:off x="779463" y="3625850"/>
            <a:ext cx="75580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When annual data are used the equation </a:t>
            </a:r>
            <a:r>
              <a:rPr lang="en-US" sz="2400" dirty="0" smtClean="0"/>
              <a:t>becomes:</a:t>
            </a:r>
            <a:endParaRPr lang="en-US" sz="2400" dirty="0"/>
          </a:p>
        </p:txBody>
      </p:sp>
      <p:sp>
        <p:nvSpPr>
          <p:cNvPr id="116752" name="Text Box 16"/>
          <p:cNvSpPr txBox="1">
            <a:spLocks noChangeArrowheads="1"/>
          </p:cNvSpPr>
          <p:nvPr/>
        </p:nvSpPr>
        <p:spPr bwMode="auto">
          <a:xfrm>
            <a:off x="779463" y="1639888"/>
            <a:ext cx="920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400" dirty="0"/>
              <a:t>Note:</a:t>
            </a:r>
          </a:p>
        </p:txBody>
      </p:sp>
      <p:grpSp>
        <p:nvGrpSpPr>
          <p:cNvPr id="116753" name="Group 17"/>
          <p:cNvGrpSpPr>
            <a:grpSpLocks/>
          </p:cNvGrpSpPr>
          <p:nvPr/>
        </p:nvGrpSpPr>
        <p:grpSpPr bwMode="auto">
          <a:xfrm>
            <a:off x="1089025" y="2181225"/>
            <a:ext cx="6958013" cy="873125"/>
            <a:chOff x="334" y="1611"/>
            <a:chExt cx="4383" cy="550"/>
          </a:xfrm>
        </p:grpSpPr>
        <p:sp>
          <p:nvSpPr>
            <p:cNvPr id="13374" name="Text Box 18"/>
            <p:cNvSpPr txBox="1">
              <a:spLocks noChangeArrowheads="1"/>
            </p:cNvSpPr>
            <p:nvPr/>
          </p:nvSpPr>
          <p:spPr bwMode="auto">
            <a:xfrm>
              <a:off x="334" y="1776"/>
              <a:ext cx="39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000" i="1" dirty="0">
                  <a:latin typeface="Times New Roman" charset="0"/>
                  <a:cs typeface="Times New Roman" charset="0"/>
                </a:rPr>
                <a:t>d</a:t>
              </a:r>
              <a:r>
                <a:rPr lang="en-US" sz="2000" dirty="0"/>
                <a:t> = 4 =                                                                       =</a:t>
              </a:r>
            </a:p>
          </p:txBody>
        </p:sp>
        <p:grpSp>
          <p:nvGrpSpPr>
            <p:cNvPr id="13375" name="Group 19"/>
            <p:cNvGrpSpPr>
              <a:grpSpLocks/>
            </p:cNvGrpSpPr>
            <p:nvPr/>
          </p:nvGrpSpPr>
          <p:grpSpPr bwMode="auto">
            <a:xfrm>
              <a:off x="953" y="1611"/>
              <a:ext cx="2972" cy="535"/>
              <a:chOff x="841" y="1663"/>
              <a:chExt cx="2972" cy="535"/>
            </a:xfrm>
          </p:grpSpPr>
          <p:sp>
            <p:nvSpPr>
              <p:cNvPr id="13379" name="Text Box 20"/>
              <p:cNvSpPr txBox="1">
                <a:spLocks noChangeArrowheads="1"/>
              </p:cNvSpPr>
              <p:nvPr/>
            </p:nvSpPr>
            <p:spPr bwMode="auto">
              <a:xfrm>
                <a:off x="841" y="1663"/>
                <a:ext cx="2972"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lnSpc>
                    <a:spcPct val="125000"/>
                  </a:lnSpc>
                </a:pPr>
                <a:r>
                  <a:rPr lang="en-US" sz="2000" i="1" dirty="0">
                    <a:latin typeface="Times New Roman" charset="0"/>
                    <a:cs typeface="Times New Roman" charset="0"/>
                  </a:rPr>
                  <a:t>D</a:t>
                </a:r>
              </a:p>
              <a:p>
                <a:pPr algn="ctr">
                  <a:lnSpc>
                    <a:spcPct val="125000"/>
                  </a:lnSpc>
                </a:pPr>
                <a:r>
                  <a:rPr lang="en-US" sz="2000" dirty="0"/>
                  <a:t>Number of days the plant is in operation</a:t>
                </a:r>
              </a:p>
            </p:txBody>
          </p:sp>
          <p:sp>
            <p:nvSpPr>
              <p:cNvPr id="13380" name="Line 21"/>
              <p:cNvSpPr>
                <a:spLocks noChangeShapeType="1"/>
              </p:cNvSpPr>
              <p:nvPr/>
            </p:nvSpPr>
            <p:spPr bwMode="auto">
              <a:xfrm>
                <a:off x="880" y="1960"/>
                <a:ext cx="2933" cy="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3376" name="Group 22"/>
            <p:cNvGrpSpPr>
              <a:grpSpLocks/>
            </p:cNvGrpSpPr>
            <p:nvPr/>
          </p:nvGrpSpPr>
          <p:grpSpPr bwMode="auto">
            <a:xfrm>
              <a:off x="4196" y="1626"/>
              <a:ext cx="521" cy="535"/>
              <a:chOff x="3924" y="1336"/>
              <a:chExt cx="521" cy="535"/>
            </a:xfrm>
          </p:grpSpPr>
          <p:sp>
            <p:nvSpPr>
              <p:cNvPr id="13377" name="Text Box 23"/>
              <p:cNvSpPr txBox="1">
                <a:spLocks noChangeArrowheads="1"/>
              </p:cNvSpPr>
              <p:nvPr/>
            </p:nvSpPr>
            <p:spPr bwMode="auto">
              <a:xfrm>
                <a:off x="3924" y="1336"/>
                <a:ext cx="521"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lnSpc>
                    <a:spcPct val="125000"/>
                  </a:lnSpc>
                </a:pPr>
                <a:r>
                  <a:rPr lang="en-US" sz="2000" dirty="0"/>
                  <a:t>1,000</a:t>
                </a:r>
              </a:p>
              <a:p>
                <a:pPr algn="ctr">
                  <a:lnSpc>
                    <a:spcPct val="125000"/>
                  </a:lnSpc>
                </a:pPr>
                <a:r>
                  <a:rPr lang="en-US" sz="2000" dirty="0"/>
                  <a:t>250</a:t>
                </a:r>
              </a:p>
            </p:txBody>
          </p:sp>
          <p:sp>
            <p:nvSpPr>
              <p:cNvPr id="13378" name="Line 24"/>
              <p:cNvSpPr>
                <a:spLocks noChangeShapeType="1"/>
              </p:cNvSpPr>
              <p:nvPr/>
            </p:nvSpPr>
            <p:spPr bwMode="auto">
              <a:xfrm>
                <a:off x="3968" y="1624"/>
                <a:ext cx="4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aphicFrame>
        <p:nvGraphicFramePr>
          <p:cNvPr id="3" name="Object 57"/>
          <p:cNvGraphicFramePr>
            <a:graphicFrameLocks noChangeAspect="1"/>
          </p:cNvGraphicFramePr>
          <p:nvPr/>
        </p:nvGraphicFramePr>
        <p:xfrm>
          <a:off x="2281238" y="4402138"/>
          <a:ext cx="4343400" cy="1206500"/>
        </p:xfrm>
        <a:graphic>
          <a:graphicData uri="http://schemas.openxmlformats.org/presentationml/2006/ole">
            <mc:AlternateContent xmlns:mc="http://schemas.openxmlformats.org/markup-compatibility/2006">
              <mc:Choice xmlns:v="urn:schemas-microsoft-com:vml" Requires="v">
                <p:oleObj spid="_x0000_s528492" name="Equation" r:id="rId4" imgW="4333680" imgH="1197360" progId="Equation.3">
                  <p:embed/>
                </p:oleObj>
              </mc:Choice>
              <mc:Fallback>
                <p:oleObj name="Equation" r:id="rId4" imgW="4333680" imgH="1197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1238" y="4402138"/>
                        <a:ext cx="4343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468582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6752"/>
                                        </p:tgtEl>
                                        <p:attrNameLst>
                                          <p:attrName>style.visibility</p:attrName>
                                        </p:attrNameLst>
                                      </p:cBhvr>
                                      <p:to>
                                        <p:strVal val="visible"/>
                                      </p:to>
                                    </p:set>
                                    <p:animEffect transition="in" filter="wipe(left)">
                                      <p:cBhvr>
                                        <p:cTn id="7" dur="1000"/>
                                        <p:tgtEl>
                                          <p:spTgt spid="116752"/>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16753"/>
                                        </p:tgtEl>
                                        <p:attrNameLst>
                                          <p:attrName>style.visibility</p:attrName>
                                        </p:attrNameLst>
                                      </p:cBhvr>
                                      <p:to>
                                        <p:strVal val="visible"/>
                                      </p:to>
                                    </p:set>
                                    <p:animEffect transition="in" filter="wipe(left)">
                                      <p:cBhvr>
                                        <p:cTn id="11" dur="1000"/>
                                        <p:tgtEl>
                                          <p:spTgt spid="1167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6739"/>
                                        </p:tgtEl>
                                        <p:attrNameLst>
                                          <p:attrName>style.visibility</p:attrName>
                                        </p:attrNameLst>
                                      </p:cBhvr>
                                      <p:to>
                                        <p:strVal val="visible"/>
                                      </p:to>
                                    </p:set>
                                    <p:animEffect transition="in" filter="strips(downRight)">
                                      <p:cBhvr>
                                        <p:cTn id="16" dur="1000"/>
                                        <p:tgtEl>
                                          <p:spTgt spid="116739"/>
                                        </p:tgtEl>
                                      </p:cBhvr>
                                    </p:animEffect>
                                  </p:childTnLst>
                                </p:cTn>
                              </p:par>
                            </p:childTnLst>
                          </p:cTn>
                        </p:par>
                        <p:par>
                          <p:cTn id="17" fill="hold" nodeType="afterGroup">
                            <p:stCondLst>
                              <p:cond delay="1000"/>
                            </p:stCondLst>
                            <p:childTnLst>
                              <p:par>
                                <p:cTn id="18" presetID="18" presetClass="entr" presetSubtype="6" fill="hold"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strips(downRight)">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utoUpdateAnimBg="0"/>
      <p:bldP spid="11675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219329"/>
            <a:ext cx="9024078" cy="604842"/>
          </a:xfrm>
        </p:spPr>
        <p:txBody>
          <a:bodyPr/>
          <a:lstStyle/>
          <a:p>
            <a:r>
              <a:rPr lang="en-US" sz="3600" dirty="0" smtClean="0"/>
              <a:t>Production Order Quantity Example II</a:t>
            </a:r>
            <a:endParaRPr lang="en-US" sz="3600" dirty="0"/>
          </a:p>
        </p:txBody>
      </p:sp>
      <p:sp>
        <p:nvSpPr>
          <p:cNvPr id="6" name="Θέση περιεχομένου 5"/>
          <p:cNvSpPr>
            <a:spLocks noGrp="1"/>
          </p:cNvSpPr>
          <p:nvPr>
            <p:ph idx="1"/>
          </p:nvPr>
        </p:nvSpPr>
        <p:spPr>
          <a:xfrm>
            <a:off x="67455" y="895663"/>
            <a:ext cx="8956623" cy="4525963"/>
          </a:xfrm>
        </p:spPr>
        <p:txBody>
          <a:bodyPr/>
          <a:lstStyle/>
          <a:p>
            <a:pPr marL="0" indent="0" algn="just">
              <a:buNone/>
            </a:pPr>
            <a:r>
              <a:rPr lang="en-US" altLang="en-US" sz="2800" dirty="0"/>
              <a:t>A toy manufacturer uses </a:t>
            </a:r>
            <a:r>
              <a:rPr lang="en-US" altLang="en-US" sz="2800" dirty="0" smtClean="0"/>
              <a:t>48,000 </a:t>
            </a:r>
            <a:r>
              <a:rPr lang="en-US" altLang="en-US" sz="2800" dirty="0"/>
              <a:t>rubber wheels per year for its popular dump truck series. The firm makes its own wheels, </a:t>
            </a:r>
            <a:r>
              <a:rPr lang="en-US" altLang="en-US" sz="2800" dirty="0" smtClean="0"/>
              <a:t>which </a:t>
            </a:r>
            <a:r>
              <a:rPr lang="en-US" altLang="en-US" sz="2800" dirty="0"/>
              <a:t>can produce at </a:t>
            </a:r>
            <a:r>
              <a:rPr lang="en-US" altLang="en-US" sz="2800" dirty="0" smtClean="0"/>
              <a:t>a rate </a:t>
            </a:r>
            <a:r>
              <a:rPr lang="en-US" altLang="en-US" sz="2800" dirty="0"/>
              <a:t>of 800 per day. The toy trucks are assembled uniformly over the entire year. Carrying cost is $1 per wheel a year. Setup cost for a production run of wheels is $45. </a:t>
            </a:r>
            <a:r>
              <a:rPr lang="en-US" altLang="en-US" sz="2800" dirty="0" smtClean="0"/>
              <a:t>The </a:t>
            </a:r>
            <a:r>
              <a:rPr lang="en-US" altLang="en-US" sz="2800" dirty="0"/>
              <a:t>firm operates 240 days per year. Determine the</a:t>
            </a:r>
          </a:p>
          <a:p>
            <a:pPr marL="457200" indent="-457200" algn="just">
              <a:buFont typeface="Symbol" panose="05050102010706020507" pitchFamily="18" charset="2"/>
              <a:buAutoNum type="alphaLcPeriod"/>
            </a:pPr>
            <a:r>
              <a:rPr lang="en-US" altLang="en-US" sz="2800" dirty="0"/>
              <a:t>Optimal run size</a:t>
            </a:r>
          </a:p>
          <a:p>
            <a:pPr marL="457200" indent="-457200" algn="just">
              <a:buFont typeface="Symbol" panose="05050102010706020507" pitchFamily="18" charset="2"/>
              <a:buAutoNum type="alphaLcPeriod"/>
            </a:pPr>
            <a:r>
              <a:rPr lang="en-US" altLang="en-US" sz="2800" dirty="0"/>
              <a:t>Minimum total annual cost for carrying and setup</a:t>
            </a:r>
          </a:p>
          <a:p>
            <a:pPr marL="457200" indent="-457200" algn="just">
              <a:buFont typeface="Symbol" panose="05050102010706020507" pitchFamily="18" charset="2"/>
              <a:buAutoNum type="alphaLcPeriod"/>
            </a:pPr>
            <a:r>
              <a:rPr lang="en-US" altLang="en-US" sz="2800" dirty="0"/>
              <a:t>Run time </a:t>
            </a:r>
          </a:p>
          <a:p>
            <a:endParaRPr lang="en-US" dirty="0"/>
          </a:p>
        </p:txBody>
      </p:sp>
    </p:spTree>
    <p:extLst>
      <p:ext uri="{BB962C8B-B14F-4D97-AF65-F5344CB8AC3E}">
        <p14:creationId xmlns:p14="http://schemas.microsoft.com/office/powerpoint/2010/main" val="2536472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584" y="207811"/>
            <a:ext cx="7053542" cy="494954"/>
          </a:xfrm>
        </p:spPr>
        <p:txBody>
          <a:bodyPr/>
          <a:lstStyle/>
          <a:p>
            <a:r>
              <a:rPr lang="en-US" dirty="0"/>
              <a:t>Solution</a:t>
            </a:r>
          </a:p>
        </p:txBody>
      </p:sp>
      <p:sp>
        <p:nvSpPr>
          <p:cNvPr id="3" name="Θέση περιεχομένου 2"/>
          <p:cNvSpPr>
            <a:spLocks noGrp="1"/>
          </p:cNvSpPr>
          <p:nvPr>
            <p:ph idx="1"/>
          </p:nvPr>
        </p:nvSpPr>
        <p:spPr>
          <a:xfrm>
            <a:off x="894940" y="995910"/>
            <a:ext cx="6709906" cy="3685706"/>
          </a:xfrm>
        </p:spPr>
        <p:txBody>
          <a:bodyPr/>
          <a:lstStyle/>
          <a:p>
            <a:pPr marL="400050" indent="-400050">
              <a:buNone/>
            </a:pPr>
            <a:r>
              <a:rPr lang="en-US" altLang="en-US" dirty="0"/>
              <a:t>D = 48000 wheels per year</a:t>
            </a:r>
          </a:p>
          <a:p>
            <a:pPr marL="400050" indent="-400050">
              <a:buNone/>
            </a:pPr>
            <a:r>
              <a:rPr lang="en-US" altLang="en-US" dirty="0"/>
              <a:t>S = $45</a:t>
            </a:r>
          </a:p>
          <a:p>
            <a:pPr marL="400050" indent="-400050">
              <a:buNone/>
            </a:pPr>
            <a:r>
              <a:rPr lang="en-US" altLang="en-US" dirty="0"/>
              <a:t>H = $1 per wheel per year</a:t>
            </a:r>
          </a:p>
          <a:p>
            <a:pPr marL="400050" indent="-400050">
              <a:buNone/>
            </a:pPr>
            <a:r>
              <a:rPr lang="en-US" altLang="en-US" dirty="0"/>
              <a:t>P = 800 wheels per day</a:t>
            </a:r>
          </a:p>
          <a:p>
            <a:pPr marL="400050" indent="-400050">
              <a:buNone/>
            </a:pPr>
            <a:r>
              <a:rPr lang="en-US" altLang="en-US" dirty="0"/>
              <a:t>U = 48000 wheels per 240 days, or 200 wheels per </a:t>
            </a:r>
            <a:r>
              <a:rPr lang="en-US" altLang="en-US" dirty="0" smtClean="0"/>
              <a:t>day</a:t>
            </a:r>
          </a:p>
          <a:p>
            <a:pPr marL="400050" indent="-400050">
              <a:buNone/>
            </a:pPr>
            <a:endParaRPr lang="en-US" altLang="en-US" dirty="0"/>
          </a:p>
          <a:p>
            <a:pPr marL="400050" indent="-400050">
              <a:buNone/>
            </a:pPr>
            <a:endParaRPr lang="en-US" altLang="en-US" dirty="0" smtClean="0"/>
          </a:p>
          <a:p>
            <a:pPr marL="400050" indent="-400050">
              <a:buNone/>
            </a:pPr>
            <a:endParaRPr lang="en-US" altLang="en-US" dirty="0" smtClean="0"/>
          </a:p>
          <a:p>
            <a:pPr marL="400050" indent="-400050">
              <a:buNone/>
            </a:pPr>
            <a:endParaRPr lang="en-US" altLang="en-US" dirty="0"/>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903656743"/>
              </p:ext>
            </p:extLst>
          </p:nvPr>
        </p:nvGraphicFramePr>
        <p:xfrm>
          <a:off x="1337326" y="4681616"/>
          <a:ext cx="6420192" cy="916534"/>
        </p:xfrm>
        <a:graphic>
          <a:graphicData uri="http://schemas.openxmlformats.org/presentationml/2006/ole">
            <mc:AlternateContent xmlns:mc="http://schemas.openxmlformats.org/markup-compatibility/2006">
              <mc:Choice xmlns:v="urn:schemas-microsoft-com:vml" Requires="v">
                <p:oleObj spid="_x0000_s539734" name="Equation" r:id="rId3" imgW="3416040" imgH="469800" progId="Equation.3">
                  <p:embed/>
                </p:oleObj>
              </mc:Choice>
              <mc:Fallback>
                <p:oleObj name="Equation" r:id="rId3" imgW="3416040" imgH="469800" progId="Equation.3">
                  <p:embed/>
                  <p:pic>
                    <p:nvPicPr>
                      <p:cNvPr id="0" name=""/>
                      <p:cNvPicPr>
                        <a:picLocks noChangeAspect="1" noChangeArrowheads="1"/>
                      </p:cNvPicPr>
                      <p:nvPr/>
                    </p:nvPicPr>
                    <p:blipFill>
                      <a:blip r:embed="rId4"/>
                      <a:srcRect/>
                      <a:stretch>
                        <a:fillRect/>
                      </a:stretch>
                    </p:blipFill>
                    <p:spPr bwMode="auto">
                      <a:xfrm>
                        <a:off x="1337326" y="4681616"/>
                        <a:ext cx="6420192" cy="916534"/>
                      </a:xfrm>
                      <a:prstGeom prst="rect">
                        <a:avLst/>
                      </a:prstGeom>
                      <a:solidFill>
                        <a:schemeClr val="accent3">
                          <a:lumMod val="60000"/>
                          <a:lumOff val="40000"/>
                        </a:schemeClr>
                      </a:solidFill>
                      <a:ln>
                        <a:solidFill>
                          <a:srgbClr val="800000"/>
                        </a:solidFill>
                      </a:ln>
                      <a:effectLst/>
                    </p:spPr>
                  </p:pic>
                </p:oleObj>
              </mc:Fallback>
            </mc:AlternateContent>
          </a:graphicData>
        </a:graphic>
      </p:graphicFrame>
    </p:spTree>
    <p:extLst>
      <p:ext uri="{BB962C8B-B14F-4D97-AF65-F5344CB8AC3E}">
        <p14:creationId xmlns:p14="http://schemas.microsoft.com/office/powerpoint/2010/main" val="1056340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584" y="135106"/>
            <a:ext cx="7053542" cy="750996"/>
          </a:xfrm>
        </p:spPr>
        <p:txBody>
          <a:bodyPr/>
          <a:lstStyle/>
          <a:p>
            <a:r>
              <a:rPr lang="en-US" dirty="0" smtClean="0"/>
              <a:t>Solution</a:t>
            </a:r>
            <a:endParaRPr lang="en-US" dirty="0"/>
          </a:p>
        </p:txBody>
      </p:sp>
      <p:sp>
        <p:nvSpPr>
          <p:cNvPr id="3" name="Θέση περιεχομένου 2"/>
          <p:cNvSpPr>
            <a:spLocks noGrp="1"/>
          </p:cNvSpPr>
          <p:nvPr>
            <p:ph idx="1"/>
          </p:nvPr>
        </p:nvSpPr>
        <p:spPr>
          <a:xfrm>
            <a:off x="827484" y="2138910"/>
            <a:ext cx="7345903" cy="3404640"/>
          </a:xfrm>
        </p:spPr>
        <p:txBody>
          <a:bodyPr/>
          <a:lstStyle/>
          <a:p>
            <a:endParaRPr lang="en-US" dirty="0" smtClean="0"/>
          </a:p>
          <a:p>
            <a:endParaRPr lang="en-US" dirty="0"/>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1082764458"/>
              </p:ext>
            </p:extLst>
          </p:nvPr>
        </p:nvGraphicFramePr>
        <p:xfrm>
          <a:off x="1052513" y="1341438"/>
          <a:ext cx="5918200" cy="833437"/>
        </p:xfrm>
        <a:graphic>
          <a:graphicData uri="http://schemas.openxmlformats.org/presentationml/2006/ole">
            <mc:AlternateContent xmlns:mc="http://schemas.openxmlformats.org/markup-compatibility/2006">
              <mc:Choice xmlns:v="urn:schemas-microsoft-com:vml" Requires="v">
                <p:oleObj spid="_x0000_s540815" name="Equation" r:id="rId3" imgW="2717640" imgH="444240" progId="Equation.3">
                  <p:embed/>
                </p:oleObj>
              </mc:Choice>
              <mc:Fallback>
                <p:oleObj name="Equation" r:id="rId3" imgW="2717640" imgH="444240" progId="Equation.3">
                  <p:embed/>
                  <p:pic>
                    <p:nvPicPr>
                      <p:cNvPr id="0" name=""/>
                      <p:cNvPicPr>
                        <a:picLocks noChangeAspect="1" noChangeArrowheads="1"/>
                      </p:cNvPicPr>
                      <p:nvPr/>
                    </p:nvPicPr>
                    <p:blipFill>
                      <a:blip r:embed="rId4"/>
                      <a:srcRect/>
                      <a:stretch>
                        <a:fillRect/>
                      </a:stretch>
                    </p:blipFill>
                    <p:spPr bwMode="auto">
                      <a:xfrm>
                        <a:off x="1052513" y="1341438"/>
                        <a:ext cx="5918200" cy="833437"/>
                      </a:xfrm>
                      <a:prstGeom prst="rect">
                        <a:avLst/>
                      </a:prstGeom>
                      <a:solidFill>
                        <a:schemeClr val="accent3">
                          <a:lumMod val="60000"/>
                          <a:lumOff val="40000"/>
                        </a:schemeClr>
                      </a:solidFill>
                      <a:ln>
                        <a:solidFill>
                          <a:srgbClr val="800000"/>
                        </a:solidFill>
                      </a:ln>
                      <a:effec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3772610073"/>
              </p:ext>
            </p:extLst>
          </p:nvPr>
        </p:nvGraphicFramePr>
        <p:xfrm>
          <a:off x="936028" y="2569656"/>
          <a:ext cx="6881342" cy="669322"/>
        </p:xfrm>
        <a:graphic>
          <a:graphicData uri="http://schemas.openxmlformats.org/presentationml/2006/ole">
            <mc:AlternateContent xmlns:mc="http://schemas.openxmlformats.org/markup-compatibility/2006">
              <mc:Choice xmlns:v="urn:schemas-microsoft-com:vml" Requires="v">
                <p:oleObj spid="_x0000_s540816" name="Equation" r:id="rId5" imgW="3327120" imgH="393480" progId="Equation.3">
                  <p:embed/>
                </p:oleObj>
              </mc:Choice>
              <mc:Fallback>
                <p:oleObj name="Equation" r:id="rId5" imgW="332712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028" y="2569656"/>
                        <a:ext cx="6881342" cy="669322"/>
                      </a:xfrm>
                      <a:prstGeom prst="rect">
                        <a:avLst/>
                      </a:prstGeom>
                      <a:solidFill>
                        <a:schemeClr val="accent3">
                          <a:lumMod val="60000"/>
                          <a:lumOff val="40000"/>
                        </a:schemeClr>
                      </a:solidFill>
                      <a:ln>
                        <a:solidFill>
                          <a:srgbClr val="800000"/>
                        </a:solidFill>
                      </a:ln>
                      <a:effectLst/>
                    </p:spPr>
                  </p:pic>
                </p:oleObj>
              </mc:Fallback>
            </mc:AlternateContent>
          </a:graphicData>
        </a:graphic>
      </p:graphicFrame>
      <p:graphicFrame>
        <p:nvGraphicFramePr>
          <p:cNvPr id="6" name="Object 8"/>
          <p:cNvGraphicFramePr>
            <a:graphicFrameLocks noChangeAspect="1"/>
          </p:cNvGraphicFramePr>
          <p:nvPr>
            <p:extLst>
              <p:ext uri="{D42A27DB-BD31-4B8C-83A1-F6EECF244321}">
                <p14:modId xmlns:p14="http://schemas.microsoft.com/office/powerpoint/2010/main" val="981642224"/>
              </p:ext>
            </p:extLst>
          </p:nvPr>
        </p:nvGraphicFramePr>
        <p:xfrm>
          <a:off x="1300163" y="3946525"/>
          <a:ext cx="5208587" cy="1638300"/>
        </p:xfrm>
        <a:graphic>
          <a:graphicData uri="http://schemas.openxmlformats.org/presentationml/2006/ole">
            <mc:AlternateContent xmlns:mc="http://schemas.openxmlformats.org/markup-compatibility/2006">
              <mc:Choice xmlns:v="urn:schemas-microsoft-com:vml" Requires="v">
                <p:oleObj spid="_x0000_s540817" name="Equation" r:id="rId7" imgW="1752480" imgH="888840" progId="Equation.3">
                  <p:embed/>
                </p:oleObj>
              </mc:Choice>
              <mc:Fallback>
                <p:oleObj name="Equation" r:id="rId7" imgW="1752480" imgH="888840" progId="Equation.3">
                  <p:embed/>
                  <p:pic>
                    <p:nvPicPr>
                      <p:cNvPr id="0" name=""/>
                      <p:cNvPicPr>
                        <a:picLocks noChangeAspect="1" noChangeArrowheads="1"/>
                      </p:cNvPicPr>
                      <p:nvPr/>
                    </p:nvPicPr>
                    <p:blipFill>
                      <a:blip r:embed="rId8"/>
                      <a:srcRect/>
                      <a:stretch>
                        <a:fillRect/>
                      </a:stretch>
                    </p:blipFill>
                    <p:spPr bwMode="auto">
                      <a:xfrm>
                        <a:off x="1300163" y="3946525"/>
                        <a:ext cx="5208587" cy="1638300"/>
                      </a:xfrm>
                      <a:prstGeom prst="rect">
                        <a:avLst/>
                      </a:prstGeom>
                      <a:solidFill>
                        <a:schemeClr val="accent3">
                          <a:lumMod val="60000"/>
                          <a:lumOff val="40000"/>
                        </a:schemeClr>
                      </a:solidFill>
                      <a:ln>
                        <a:solidFill>
                          <a:srgbClr val="800000"/>
                        </a:solidFill>
                      </a:ln>
                      <a:effectLst/>
                    </p:spPr>
                  </p:pic>
                </p:oleObj>
              </mc:Fallback>
            </mc:AlternateContent>
          </a:graphicData>
        </a:graphic>
      </p:graphicFrame>
    </p:spTree>
    <p:extLst>
      <p:ext uri="{BB962C8B-B14F-4D97-AF65-F5344CB8AC3E}">
        <p14:creationId xmlns:p14="http://schemas.microsoft.com/office/powerpoint/2010/main" val="2733107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868362"/>
          </a:xfrm>
        </p:spPr>
        <p:txBody>
          <a:bodyPr/>
          <a:lstStyle/>
          <a:p>
            <a:r>
              <a:rPr lang="el-GR" altLang="en-US" sz="3600" b="1" dirty="0" smtClean="0"/>
              <a:t>Άσκηση </a:t>
            </a:r>
            <a:r>
              <a:rPr lang="en-US" altLang="en-US" sz="3600" b="1" dirty="0" smtClean="0"/>
              <a:t>3 </a:t>
            </a:r>
            <a:r>
              <a:rPr lang="en-US" altLang="en-US" sz="3600" dirty="0" smtClean="0"/>
              <a:t>(</a:t>
            </a:r>
            <a:r>
              <a:rPr lang="el-GR" altLang="en-US" sz="3600" dirty="0" smtClean="0"/>
              <a:t>Παππής, 2006, σελ. 140)</a:t>
            </a:r>
            <a:endParaRPr lang="el-GR" altLang="en-US" sz="3600" b="1" dirty="0" smtClean="0"/>
          </a:p>
        </p:txBody>
      </p:sp>
      <p:sp>
        <p:nvSpPr>
          <p:cNvPr id="8197" name="TextBox 5"/>
          <p:cNvSpPr txBox="1">
            <a:spLocks noChangeArrowheads="1"/>
          </p:cNvSpPr>
          <p:nvPr/>
        </p:nvSpPr>
        <p:spPr bwMode="auto">
          <a:xfrm>
            <a:off x="609600" y="1219200"/>
            <a:ext cx="822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a:t>Μία μικρή εταιρεία παράγει μία ηλεκτρονική συσκευή που χρησιμοποιείται σε συστήματα πλοήγησης αεροσκαφών. Η ζήτηση βασίζεται σε παραγγελίες μέσω συμβολαίων για αεροσκάφη και είναι γνωστό ότι είναι ομοιόμορφη και με ρυθμό 6</a:t>
            </a:r>
            <a:r>
              <a:rPr lang="en-US" altLang="en-US"/>
              <a:t>,</a:t>
            </a:r>
            <a:r>
              <a:rPr lang="el-GR" altLang="en-US"/>
              <a:t>400 μονάδες ετησίως. Ένα βολτόμετρο που χρησιμοποιείται σε αυτήν την συσκευή μπορεί να παραχθεί από την εταιρεία με ρυθμό 128 μονάδες ημερησίως. Το έτος έχει 250 εργάσιμες ημέρες. Το κόστος ετοιμασίας κάθε παρτίδας παραγωγής είναι 24 ευρώ, και το κόστος αποθήκευσης είναι 3 ευρώ ανά μονάδα προϊόντος ετησίως. Ζητείται η βέλτιστη πολιτική αποθεματοποίησης για αυτό το προϊόν.</a:t>
            </a:r>
          </a:p>
          <a:p>
            <a:pPr eaLnBrk="1" hangingPunct="1"/>
            <a:endParaRPr lang="el-GR" altLang="en-US"/>
          </a:p>
        </p:txBody>
      </p:sp>
    </p:spTree>
    <p:extLst>
      <p:ext uri="{BB962C8B-B14F-4D97-AF65-F5344CB8AC3E}">
        <p14:creationId xmlns:p14="http://schemas.microsoft.com/office/powerpoint/2010/main" val="1534391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868362"/>
          </a:xfrm>
        </p:spPr>
        <p:txBody>
          <a:bodyPr/>
          <a:lstStyle/>
          <a:p>
            <a:r>
              <a:rPr lang="el-GR" altLang="en-US" sz="3600" b="1" smtClean="0"/>
              <a:t>Άσκηση </a:t>
            </a:r>
            <a:r>
              <a:rPr lang="en-US" altLang="en-US" sz="3600" b="1" smtClean="0"/>
              <a:t>3</a:t>
            </a:r>
            <a:endParaRPr lang="el-GR" altLang="en-US" sz="3600" b="1" smtClean="0"/>
          </a:p>
        </p:txBody>
      </p:sp>
      <p:sp>
        <p:nvSpPr>
          <p:cNvPr id="9221" name="TextBox 5"/>
          <p:cNvSpPr txBox="1">
            <a:spLocks noChangeArrowheads="1"/>
          </p:cNvSpPr>
          <p:nvPr/>
        </p:nvSpPr>
        <p:spPr bwMode="auto">
          <a:xfrm>
            <a:off x="609600" y="1219200"/>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t>Λύση: </a:t>
            </a:r>
            <a:r>
              <a:rPr lang="el-GR" altLang="en-US" dirty="0"/>
              <a:t>Το βέλτιστο μέγεθος της παρτίδας παραγωγής είναι</a:t>
            </a:r>
          </a:p>
          <a:p>
            <a:pPr algn="just" eaLnBrk="1" hangingPunct="1"/>
            <a:r>
              <a:rPr lang="el-GR" altLang="en-US" dirty="0"/>
              <a:t> </a:t>
            </a:r>
          </a:p>
          <a:p>
            <a:pPr algn="just" eaLnBrk="1" hangingPunct="1"/>
            <a:r>
              <a:rPr lang="en-US" altLang="en-US" dirty="0" smtClean="0"/>
              <a:t>Q</a:t>
            </a:r>
            <a:r>
              <a:rPr lang="el-GR" altLang="en-US" baseline="30000" dirty="0" smtClean="0"/>
              <a:t>*</a:t>
            </a:r>
            <a:r>
              <a:rPr lang="el-GR" altLang="en-US" dirty="0" smtClean="0"/>
              <a:t>= </a:t>
            </a:r>
            <a:r>
              <a:rPr lang="el-GR" altLang="en-US" dirty="0"/>
              <a:t>[</a:t>
            </a:r>
            <a:r>
              <a:rPr lang="el-GR" altLang="en-US" dirty="0" smtClean="0"/>
              <a:t>2</a:t>
            </a:r>
            <a:r>
              <a:rPr lang="en-US" altLang="en-US" dirty="0" smtClean="0"/>
              <a:t>DS</a:t>
            </a:r>
            <a:r>
              <a:rPr lang="el-GR" altLang="en-US" dirty="0" smtClean="0"/>
              <a:t>/</a:t>
            </a:r>
            <a:r>
              <a:rPr lang="en-US" altLang="en-US" dirty="0"/>
              <a:t>H</a:t>
            </a:r>
            <a:r>
              <a:rPr lang="el-GR" altLang="en-US" dirty="0" smtClean="0"/>
              <a:t>(1-</a:t>
            </a:r>
            <a:r>
              <a:rPr lang="en-US" altLang="en-US" dirty="0"/>
              <a:t>d</a:t>
            </a:r>
            <a:r>
              <a:rPr lang="el-GR" altLang="en-US" dirty="0" smtClean="0"/>
              <a:t>/</a:t>
            </a:r>
            <a:r>
              <a:rPr lang="en-US" altLang="en-US" dirty="0"/>
              <a:t>p</a:t>
            </a:r>
            <a:r>
              <a:rPr lang="el-GR" altLang="en-US" dirty="0"/>
              <a:t>)]</a:t>
            </a:r>
            <a:r>
              <a:rPr lang="el-GR" altLang="en-US" baseline="30000" dirty="0"/>
              <a:t>1/2</a:t>
            </a:r>
            <a:r>
              <a:rPr lang="el-GR" altLang="en-US" dirty="0"/>
              <a:t>=[2</a:t>
            </a:r>
            <a:r>
              <a:rPr lang="en-US" altLang="en-US" dirty="0"/>
              <a:t>x</a:t>
            </a:r>
            <a:r>
              <a:rPr lang="el-GR" altLang="en-US" dirty="0"/>
              <a:t>24</a:t>
            </a:r>
            <a:r>
              <a:rPr lang="en-US" altLang="en-US" dirty="0"/>
              <a:t>x</a:t>
            </a:r>
            <a:r>
              <a:rPr lang="el-GR" altLang="en-US" dirty="0"/>
              <a:t>6</a:t>
            </a:r>
            <a:r>
              <a:rPr lang="en-US" altLang="en-US" dirty="0"/>
              <a:t>,</a:t>
            </a:r>
            <a:r>
              <a:rPr lang="el-GR" altLang="en-US" dirty="0"/>
              <a:t>400/3</a:t>
            </a:r>
            <a:r>
              <a:rPr lang="en-US" altLang="en-US" dirty="0"/>
              <a:t>x</a:t>
            </a:r>
            <a:r>
              <a:rPr lang="el-GR" altLang="en-US" dirty="0"/>
              <a:t>(1-6</a:t>
            </a:r>
            <a:r>
              <a:rPr lang="en-US" altLang="en-US" dirty="0"/>
              <a:t>,</a:t>
            </a:r>
            <a:r>
              <a:rPr lang="el-GR" altLang="en-US" dirty="0"/>
              <a:t>400/(128</a:t>
            </a:r>
            <a:r>
              <a:rPr lang="en-US" altLang="en-US" dirty="0"/>
              <a:t>x</a:t>
            </a:r>
            <a:r>
              <a:rPr lang="el-GR" altLang="en-US" dirty="0"/>
              <a:t>250))]</a:t>
            </a:r>
            <a:r>
              <a:rPr lang="el-GR" altLang="en-US" baseline="30000" dirty="0"/>
              <a:t>1/2</a:t>
            </a:r>
            <a:r>
              <a:rPr lang="el-GR" altLang="en-US" dirty="0"/>
              <a:t>=358 μονάδες.</a:t>
            </a:r>
          </a:p>
          <a:p>
            <a:pPr algn="just" eaLnBrk="1" hangingPunct="1"/>
            <a:r>
              <a:rPr lang="el-GR" altLang="en-US" dirty="0"/>
              <a:t> </a:t>
            </a:r>
          </a:p>
          <a:p>
            <a:pPr algn="just" eaLnBrk="1" hangingPunct="1"/>
            <a:r>
              <a:rPr lang="el-GR" altLang="en-US" dirty="0"/>
              <a:t>Ο χρόνος τοποθέτησης κάθε παρτίδας παραγωγής είναι </a:t>
            </a:r>
          </a:p>
          <a:p>
            <a:pPr algn="just" eaLnBrk="1" hangingPunct="1"/>
            <a:r>
              <a:rPr lang="el-GR" altLang="en-US" dirty="0"/>
              <a:t> </a:t>
            </a:r>
          </a:p>
          <a:p>
            <a:pPr algn="just" eaLnBrk="1" hangingPunct="1"/>
            <a:r>
              <a:rPr lang="en-US" altLang="en-US" dirty="0" smtClean="0"/>
              <a:t>Cycle</a:t>
            </a:r>
            <a:r>
              <a:rPr lang="el-GR" altLang="en-US" dirty="0" smtClean="0"/>
              <a:t>=</a:t>
            </a:r>
            <a:r>
              <a:rPr lang="en-US" altLang="en-US" dirty="0" smtClean="0"/>
              <a:t>Q</a:t>
            </a:r>
            <a:r>
              <a:rPr lang="en-US" altLang="en-US" baseline="30000" dirty="0" smtClean="0"/>
              <a:t>*</a:t>
            </a:r>
            <a:r>
              <a:rPr lang="el-GR" altLang="en-US" dirty="0" smtClean="0"/>
              <a:t>/</a:t>
            </a:r>
            <a:r>
              <a:rPr lang="en-US" altLang="en-US" dirty="0"/>
              <a:t>d</a:t>
            </a:r>
            <a:r>
              <a:rPr lang="el-GR" altLang="en-US" dirty="0" smtClean="0"/>
              <a:t>=358/6</a:t>
            </a:r>
            <a:r>
              <a:rPr lang="en-US" altLang="en-US" dirty="0"/>
              <a:t>,</a:t>
            </a:r>
            <a:r>
              <a:rPr lang="el-GR" altLang="en-US" dirty="0"/>
              <a:t>400=0.056 χρόνια=0.056</a:t>
            </a:r>
            <a:r>
              <a:rPr lang="en-US" altLang="en-US" dirty="0"/>
              <a:t>x</a:t>
            </a:r>
            <a:r>
              <a:rPr lang="el-GR" altLang="en-US" dirty="0"/>
              <a:t>250=14 εργάσιμες ημέρες.</a:t>
            </a:r>
          </a:p>
          <a:p>
            <a:pPr algn="just" eaLnBrk="1" hangingPunct="1"/>
            <a:r>
              <a:rPr lang="el-GR" altLang="en-US" dirty="0"/>
              <a:t> </a:t>
            </a:r>
          </a:p>
          <a:p>
            <a:pPr algn="just" eaLnBrk="1" hangingPunct="1"/>
            <a:r>
              <a:rPr lang="el-GR" altLang="en-US" dirty="0"/>
              <a:t>Ο χρόνος που απαιτείται για την παραγωγή μίας παρτίδας είναι </a:t>
            </a:r>
          </a:p>
          <a:p>
            <a:pPr algn="just" eaLnBrk="1" hangingPunct="1"/>
            <a:r>
              <a:rPr lang="en-US" altLang="en-US" dirty="0" smtClean="0"/>
              <a:t>Run</a:t>
            </a:r>
            <a:r>
              <a:rPr lang="el-GR" altLang="en-US" dirty="0" smtClean="0"/>
              <a:t>= </a:t>
            </a:r>
            <a:r>
              <a:rPr lang="en-US" altLang="en-US" dirty="0" smtClean="0"/>
              <a:t>Q</a:t>
            </a:r>
            <a:r>
              <a:rPr lang="en-US" altLang="en-US" baseline="30000" dirty="0" smtClean="0"/>
              <a:t>*</a:t>
            </a:r>
            <a:r>
              <a:rPr lang="el-GR" altLang="en-US" dirty="0" smtClean="0"/>
              <a:t>/</a:t>
            </a:r>
            <a:r>
              <a:rPr lang="en-US" altLang="en-US" dirty="0" smtClean="0"/>
              <a:t>p</a:t>
            </a:r>
            <a:r>
              <a:rPr lang="el-GR" altLang="en-US" dirty="0" smtClean="0"/>
              <a:t>=358/128=2.8 </a:t>
            </a:r>
            <a:r>
              <a:rPr lang="el-GR" altLang="en-US" dirty="0"/>
              <a:t>εργάσιμες ημέρες.</a:t>
            </a:r>
          </a:p>
          <a:p>
            <a:pPr algn="just" eaLnBrk="1" hangingPunct="1"/>
            <a:r>
              <a:rPr lang="el-GR" altLang="en-US" dirty="0"/>
              <a:t> </a:t>
            </a:r>
          </a:p>
          <a:p>
            <a:pPr algn="just" eaLnBrk="1" hangingPunct="1"/>
            <a:r>
              <a:rPr lang="en-US" altLang="en-US" dirty="0"/>
              <a:t>To</a:t>
            </a:r>
            <a:r>
              <a:rPr lang="el-GR" altLang="en-US" dirty="0"/>
              <a:t> ελάχιστο κόστος που αντιστοιχεί σε αυτό το μέγεθος παρτίδας είναι </a:t>
            </a:r>
          </a:p>
          <a:p>
            <a:pPr algn="just" eaLnBrk="1" hangingPunct="1"/>
            <a:r>
              <a:rPr lang="el-GR" altLang="en-US" dirty="0"/>
              <a:t> </a:t>
            </a:r>
          </a:p>
          <a:p>
            <a:pPr algn="just" eaLnBrk="1" hangingPunct="1"/>
            <a:r>
              <a:rPr lang="en-US" altLang="en-US" dirty="0" err="1"/>
              <a:t>C</a:t>
            </a:r>
            <a:r>
              <a:rPr lang="en-US" altLang="en-US" baseline="-25000" dirty="0" err="1"/>
              <a:t>total</a:t>
            </a:r>
            <a:r>
              <a:rPr lang="en-US" altLang="en-US" baseline="30000" dirty="0" err="1"/>
              <a:t>min</a:t>
            </a:r>
            <a:r>
              <a:rPr lang="el-GR" altLang="en-US" dirty="0"/>
              <a:t>=[</a:t>
            </a:r>
            <a:r>
              <a:rPr lang="el-GR" altLang="en-US" dirty="0" smtClean="0"/>
              <a:t>2</a:t>
            </a:r>
            <a:r>
              <a:rPr lang="en-US" altLang="en-US" dirty="0" smtClean="0"/>
              <a:t>SHD</a:t>
            </a:r>
            <a:r>
              <a:rPr lang="el-GR" altLang="en-US" dirty="0" smtClean="0"/>
              <a:t>(1-</a:t>
            </a:r>
            <a:r>
              <a:rPr lang="en-US" altLang="en-US" dirty="0"/>
              <a:t>d</a:t>
            </a:r>
            <a:r>
              <a:rPr lang="el-GR" altLang="en-US" dirty="0" smtClean="0"/>
              <a:t>/</a:t>
            </a:r>
            <a:r>
              <a:rPr lang="en-US" altLang="en-US" dirty="0"/>
              <a:t>p</a:t>
            </a:r>
            <a:r>
              <a:rPr lang="el-GR" altLang="en-US" dirty="0"/>
              <a:t>)]</a:t>
            </a:r>
            <a:r>
              <a:rPr lang="el-GR" altLang="en-US" baseline="30000" dirty="0"/>
              <a:t>1/2</a:t>
            </a:r>
            <a:r>
              <a:rPr lang="el-GR" altLang="en-US" dirty="0"/>
              <a:t>=[2</a:t>
            </a:r>
            <a:r>
              <a:rPr lang="en-US" altLang="en-US" dirty="0"/>
              <a:t>x</a:t>
            </a:r>
            <a:r>
              <a:rPr lang="el-GR" altLang="en-US" dirty="0"/>
              <a:t>24</a:t>
            </a:r>
            <a:r>
              <a:rPr lang="en-US" altLang="en-US" dirty="0"/>
              <a:t>x3x</a:t>
            </a:r>
            <a:r>
              <a:rPr lang="el-GR" altLang="en-US" dirty="0"/>
              <a:t>6</a:t>
            </a:r>
            <a:r>
              <a:rPr lang="en-US" altLang="en-US" dirty="0"/>
              <a:t>,</a:t>
            </a:r>
            <a:r>
              <a:rPr lang="el-GR" altLang="en-US" dirty="0"/>
              <a:t>400(1-6400/(128</a:t>
            </a:r>
            <a:r>
              <a:rPr lang="en-US" altLang="en-US" dirty="0"/>
              <a:t>x</a:t>
            </a:r>
            <a:r>
              <a:rPr lang="el-GR" altLang="en-US" dirty="0"/>
              <a:t>250))]</a:t>
            </a:r>
            <a:r>
              <a:rPr lang="el-GR" altLang="en-US" baseline="30000" dirty="0"/>
              <a:t>1/2</a:t>
            </a:r>
            <a:r>
              <a:rPr lang="el-GR" altLang="en-US" dirty="0"/>
              <a:t>=858.65 ευρώ/χρόνο.</a:t>
            </a:r>
          </a:p>
          <a:p>
            <a:pPr eaLnBrk="1" hangingPunct="1"/>
            <a:endParaRPr lang="el-GR" altLang="en-US" dirty="0"/>
          </a:p>
        </p:txBody>
      </p:sp>
    </p:spTree>
    <p:extLst>
      <p:ext uri="{BB962C8B-B14F-4D97-AF65-F5344CB8AC3E}">
        <p14:creationId xmlns:p14="http://schemas.microsoft.com/office/powerpoint/2010/main" val="4203535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868362"/>
          </a:xfrm>
        </p:spPr>
        <p:txBody>
          <a:bodyPr/>
          <a:lstStyle/>
          <a:p>
            <a:r>
              <a:rPr lang="el-GR" altLang="en-US" sz="3600" b="1" dirty="0" smtClean="0"/>
              <a:t>Άσκηση </a:t>
            </a:r>
            <a:r>
              <a:rPr lang="el-GR" altLang="en-US" sz="3600" b="1" dirty="0" smtClean="0"/>
              <a:t>4</a:t>
            </a:r>
            <a:r>
              <a:rPr lang="en-US" altLang="en-US" sz="3600" b="1" dirty="0" smtClean="0"/>
              <a:t> (</a:t>
            </a:r>
            <a:r>
              <a:rPr lang="el-GR" altLang="en-US" sz="3600" b="1" dirty="0" smtClean="0"/>
              <a:t>Παππής 2006, σελ. 141)</a:t>
            </a:r>
            <a:endParaRPr lang="el-GR" altLang="en-US" sz="3600" b="1" dirty="0" smtClean="0"/>
          </a:p>
        </p:txBody>
      </p:sp>
      <p:sp>
        <p:nvSpPr>
          <p:cNvPr id="10245" name="TextBox 5"/>
          <p:cNvSpPr txBox="1">
            <a:spLocks noChangeArrowheads="1"/>
          </p:cNvSpPr>
          <p:nvPr/>
        </p:nvSpPr>
        <p:spPr bwMode="auto">
          <a:xfrm>
            <a:off x="609600" y="1219200"/>
            <a:ext cx="822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a:t>Υποθέστε ότι η εταιρεία στην προηγούμενη άσκηση διακόπτει την παραγωγή βολτομέτρων και τα παραγγέλλει από έναν εξωτερικό προμηθευτή με κόστος 20 ευρώ ανά μονάδα προϊόντος. Το κόστος έλλειψης είναι 40 ευρώ ανά μονάδα προϊόντος ετησίως εξαιτίας της επιπρόσθετης εργασίας που απαιτείται για την αποσυναρμολόγηση των μερικώς ολοκληρωμένων συσκευών. Το κόστος παραγγελίας είναι 27 ευρώ, και το κόστος αποθήκευσης υπολογίζεται στο 30% του επενδυμένου κεφαλαίου. Η διοίκηση επιθυμεί να γνωρίζει τις προκύπτουσες αλλαγές στην πολιτική αναπλήρωσης του αποθέματος των βολτομέτρων.</a:t>
            </a:r>
          </a:p>
          <a:p>
            <a:pPr eaLnBrk="1" hangingPunct="1"/>
            <a:endParaRPr lang="el-GR" altLang="en-US"/>
          </a:p>
        </p:txBody>
      </p:sp>
    </p:spTree>
    <p:extLst>
      <p:ext uri="{BB962C8B-B14F-4D97-AF65-F5344CB8AC3E}">
        <p14:creationId xmlns:p14="http://schemas.microsoft.com/office/powerpoint/2010/main" val="4019557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868362"/>
          </a:xfrm>
        </p:spPr>
        <p:txBody>
          <a:bodyPr/>
          <a:lstStyle/>
          <a:p>
            <a:r>
              <a:rPr lang="el-GR" altLang="en-US" sz="3600" b="1" smtClean="0"/>
              <a:t>Άσκηση 4</a:t>
            </a:r>
          </a:p>
        </p:txBody>
      </p:sp>
      <p:sp>
        <p:nvSpPr>
          <p:cNvPr id="11269" name="TextBox 5"/>
          <p:cNvSpPr txBox="1">
            <a:spLocks noChangeArrowheads="1"/>
          </p:cNvSpPr>
          <p:nvPr/>
        </p:nvSpPr>
        <p:spPr bwMode="auto">
          <a:xfrm>
            <a:off x="609600" y="1219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t>Λύση: </a:t>
            </a:r>
            <a:r>
              <a:rPr lang="el-GR" altLang="en-US" dirty="0"/>
              <a:t>Η βέλτιστη ποσότητα παραγγελίας είναι η </a:t>
            </a:r>
          </a:p>
          <a:p>
            <a:pPr eaLnBrk="1" hangingPunct="1"/>
            <a:r>
              <a:rPr lang="el-GR" altLang="en-US" dirty="0"/>
              <a:t> </a:t>
            </a:r>
          </a:p>
          <a:p>
            <a:pPr eaLnBrk="1" hangingPunct="1"/>
            <a:r>
              <a:rPr lang="en-US" altLang="en-US" dirty="0" smtClean="0"/>
              <a:t>Q</a:t>
            </a:r>
            <a:r>
              <a:rPr lang="en-US" altLang="en-US" baseline="30000" dirty="0" smtClean="0"/>
              <a:t>*</a:t>
            </a:r>
            <a:r>
              <a:rPr lang="el-GR" altLang="en-US" dirty="0" smtClean="0"/>
              <a:t>=(2</a:t>
            </a:r>
            <a:r>
              <a:rPr lang="en-US" altLang="en-US" dirty="0" smtClean="0"/>
              <a:t>SD</a:t>
            </a:r>
            <a:r>
              <a:rPr lang="el-GR" altLang="en-US" dirty="0" smtClean="0"/>
              <a:t>/</a:t>
            </a:r>
            <a:r>
              <a:rPr lang="en-US" altLang="en-US" dirty="0"/>
              <a:t>H</a:t>
            </a:r>
            <a:r>
              <a:rPr lang="el-GR" altLang="en-US" dirty="0" smtClean="0"/>
              <a:t>)</a:t>
            </a:r>
            <a:r>
              <a:rPr lang="el-GR" altLang="en-US" baseline="30000" dirty="0" smtClean="0"/>
              <a:t>1/2</a:t>
            </a:r>
            <a:r>
              <a:rPr lang="el-GR" altLang="en-US" dirty="0" smtClean="0"/>
              <a:t>[(</a:t>
            </a:r>
            <a:r>
              <a:rPr lang="en-US" altLang="en-US" dirty="0"/>
              <a:t>B</a:t>
            </a:r>
            <a:r>
              <a:rPr lang="el-GR" altLang="en-US" dirty="0" smtClean="0"/>
              <a:t>+</a:t>
            </a:r>
            <a:r>
              <a:rPr lang="en-US" altLang="en-US" dirty="0"/>
              <a:t>H</a:t>
            </a:r>
            <a:r>
              <a:rPr lang="el-GR" altLang="en-US" dirty="0" smtClean="0"/>
              <a:t>)/</a:t>
            </a:r>
            <a:r>
              <a:rPr lang="en-US" altLang="en-US" dirty="0"/>
              <a:t>B</a:t>
            </a:r>
            <a:r>
              <a:rPr lang="el-GR" altLang="en-US" dirty="0" smtClean="0"/>
              <a:t>]</a:t>
            </a:r>
            <a:r>
              <a:rPr lang="el-GR" altLang="en-US" baseline="30000" dirty="0" smtClean="0"/>
              <a:t>1/2</a:t>
            </a:r>
            <a:r>
              <a:rPr lang="el-GR" altLang="en-US" dirty="0"/>
              <a:t>=(2</a:t>
            </a:r>
            <a:r>
              <a:rPr lang="en-US" altLang="en-US" dirty="0"/>
              <a:t>x</a:t>
            </a:r>
            <a:r>
              <a:rPr lang="el-GR" altLang="en-US" dirty="0"/>
              <a:t>27</a:t>
            </a:r>
            <a:r>
              <a:rPr lang="en-US" altLang="en-US" dirty="0"/>
              <a:t>x</a:t>
            </a:r>
            <a:r>
              <a:rPr lang="el-GR" altLang="en-US" dirty="0"/>
              <a:t>6</a:t>
            </a:r>
            <a:r>
              <a:rPr lang="en-US" altLang="en-US" dirty="0"/>
              <a:t>,</a:t>
            </a:r>
            <a:r>
              <a:rPr lang="el-GR" altLang="en-US" dirty="0"/>
              <a:t>400/0.3</a:t>
            </a:r>
            <a:r>
              <a:rPr lang="en-US" altLang="en-US" dirty="0"/>
              <a:t>x</a:t>
            </a:r>
            <a:r>
              <a:rPr lang="el-GR" altLang="en-US" dirty="0"/>
              <a:t>20)</a:t>
            </a:r>
            <a:r>
              <a:rPr lang="el-GR" altLang="en-US" baseline="30000" dirty="0"/>
              <a:t>1/2</a:t>
            </a:r>
            <a:r>
              <a:rPr lang="el-GR" altLang="en-US" dirty="0"/>
              <a:t>((40+0.3</a:t>
            </a:r>
            <a:r>
              <a:rPr lang="en-US" altLang="en-US" dirty="0"/>
              <a:t>x</a:t>
            </a:r>
            <a:r>
              <a:rPr lang="el-GR" altLang="en-US" dirty="0"/>
              <a:t>20)/(</a:t>
            </a:r>
            <a:r>
              <a:rPr lang="en-US" altLang="en-US" dirty="0"/>
              <a:t>4</a:t>
            </a:r>
            <a:r>
              <a:rPr lang="el-GR" altLang="en-US" dirty="0"/>
              <a:t>0))</a:t>
            </a:r>
            <a:r>
              <a:rPr lang="el-GR" altLang="en-US" baseline="30000" dirty="0"/>
              <a:t>1/2</a:t>
            </a:r>
            <a:r>
              <a:rPr lang="el-GR" altLang="en-US" dirty="0"/>
              <a:t>=</a:t>
            </a:r>
            <a:r>
              <a:rPr lang="en-US" altLang="en-US" dirty="0"/>
              <a:t>258</a:t>
            </a:r>
            <a:r>
              <a:rPr lang="el-GR" altLang="en-US" dirty="0"/>
              <a:t> μονάδες</a:t>
            </a:r>
          </a:p>
          <a:p>
            <a:pPr eaLnBrk="1" hangingPunct="1"/>
            <a:r>
              <a:rPr lang="el-GR" altLang="en-US" dirty="0"/>
              <a:t> </a:t>
            </a:r>
          </a:p>
          <a:p>
            <a:pPr eaLnBrk="1" hangingPunct="1"/>
            <a:r>
              <a:rPr lang="el-GR" altLang="en-US" dirty="0"/>
              <a:t>Το μέγιστο επίπεδο αποθέματος είναι</a:t>
            </a:r>
          </a:p>
          <a:p>
            <a:pPr eaLnBrk="1" hangingPunct="1"/>
            <a:r>
              <a:rPr lang="el-GR" altLang="en-US" dirty="0"/>
              <a:t> </a:t>
            </a:r>
          </a:p>
          <a:p>
            <a:pPr eaLnBrk="1" hangingPunct="1"/>
            <a:r>
              <a:rPr lang="el-GR" altLang="en-US" dirty="0"/>
              <a:t>Ι</a:t>
            </a:r>
            <a:r>
              <a:rPr lang="en-US" altLang="en-US" baseline="-25000" dirty="0"/>
              <a:t>max</a:t>
            </a:r>
            <a:r>
              <a:rPr lang="el-GR" altLang="en-US" dirty="0" smtClean="0"/>
              <a:t>=</a:t>
            </a:r>
            <a:r>
              <a:rPr lang="en-US" altLang="en-US" dirty="0" smtClean="0"/>
              <a:t>Q</a:t>
            </a:r>
            <a:r>
              <a:rPr lang="en-US" altLang="en-US" baseline="30000" dirty="0" smtClean="0"/>
              <a:t>*</a:t>
            </a:r>
            <a:r>
              <a:rPr lang="en-US" altLang="en-US" dirty="0" smtClean="0"/>
              <a:t>-K</a:t>
            </a:r>
            <a:r>
              <a:rPr lang="en-US" altLang="en-US" baseline="30000" dirty="0" smtClean="0"/>
              <a:t>*</a:t>
            </a:r>
            <a:r>
              <a:rPr lang="en-US" altLang="en-US" dirty="0" smtClean="0"/>
              <a:t>=</a:t>
            </a:r>
            <a:r>
              <a:rPr lang="el-GR" altLang="en-US" dirty="0" smtClean="0"/>
              <a:t>(2</a:t>
            </a:r>
            <a:r>
              <a:rPr lang="en-US" altLang="en-US" dirty="0" smtClean="0"/>
              <a:t>SD</a:t>
            </a:r>
            <a:r>
              <a:rPr lang="el-GR" altLang="en-US" dirty="0" smtClean="0"/>
              <a:t>/</a:t>
            </a:r>
            <a:r>
              <a:rPr lang="en-US" altLang="en-US" dirty="0"/>
              <a:t>H</a:t>
            </a:r>
            <a:r>
              <a:rPr lang="el-GR" altLang="en-US" dirty="0" smtClean="0"/>
              <a:t>)</a:t>
            </a:r>
            <a:r>
              <a:rPr lang="el-GR" altLang="en-US" baseline="30000" dirty="0" smtClean="0"/>
              <a:t>1/2</a:t>
            </a:r>
            <a:r>
              <a:rPr lang="el-GR" altLang="en-US" dirty="0" smtClean="0"/>
              <a:t>[</a:t>
            </a:r>
            <a:r>
              <a:rPr lang="en-US" altLang="en-US" dirty="0"/>
              <a:t>B</a:t>
            </a:r>
            <a:r>
              <a:rPr lang="el-GR" altLang="en-US" dirty="0" smtClean="0"/>
              <a:t>/(</a:t>
            </a:r>
            <a:r>
              <a:rPr lang="en-US" altLang="en-US" dirty="0"/>
              <a:t>B</a:t>
            </a:r>
            <a:r>
              <a:rPr lang="el-GR" altLang="en-US" dirty="0" smtClean="0"/>
              <a:t>+</a:t>
            </a:r>
            <a:r>
              <a:rPr lang="en-US" altLang="en-US" dirty="0"/>
              <a:t>H</a:t>
            </a:r>
            <a:r>
              <a:rPr lang="el-GR" altLang="en-US" dirty="0" smtClean="0"/>
              <a:t>)]</a:t>
            </a:r>
            <a:r>
              <a:rPr lang="el-GR" altLang="en-US" baseline="30000" dirty="0"/>
              <a:t>1/2</a:t>
            </a:r>
            <a:r>
              <a:rPr lang="el-GR" altLang="en-US" dirty="0"/>
              <a:t>=(2</a:t>
            </a:r>
            <a:r>
              <a:rPr lang="en-US" altLang="en-US" dirty="0"/>
              <a:t>x</a:t>
            </a:r>
            <a:r>
              <a:rPr lang="el-GR" altLang="en-US" dirty="0"/>
              <a:t>27</a:t>
            </a:r>
            <a:r>
              <a:rPr lang="en-US" altLang="en-US" dirty="0"/>
              <a:t>x</a:t>
            </a:r>
            <a:r>
              <a:rPr lang="el-GR" altLang="en-US" dirty="0"/>
              <a:t>6</a:t>
            </a:r>
            <a:r>
              <a:rPr lang="en-US" altLang="en-US" dirty="0"/>
              <a:t>,</a:t>
            </a:r>
            <a:r>
              <a:rPr lang="el-GR" altLang="en-US" dirty="0"/>
              <a:t>400/0.3</a:t>
            </a:r>
            <a:r>
              <a:rPr lang="en-US" altLang="en-US" dirty="0"/>
              <a:t>x</a:t>
            </a:r>
            <a:r>
              <a:rPr lang="el-GR" altLang="en-US" dirty="0"/>
              <a:t>20)</a:t>
            </a:r>
            <a:r>
              <a:rPr lang="el-GR" altLang="en-US" baseline="30000" dirty="0"/>
              <a:t>1/2</a:t>
            </a:r>
            <a:r>
              <a:rPr lang="el-GR" altLang="en-US" dirty="0"/>
              <a:t>(</a:t>
            </a:r>
            <a:r>
              <a:rPr lang="en-US" altLang="en-US" dirty="0"/>
              <a:t>4</a:t>
            </a:r>
            <a:r>
              <a:rPr lang="el-GR" altLang="en-US" dirty="0"/>
              <a:t>0/(40+0.3</a:t>
            </a:r>
            <a:r>
              <a:rPr lang="en-US" altLang="en-US" dirty="0"/>
              <a:t>x</a:t>
            </a:r>
            <a:r>
              <a:rPr lang="el-GR" altLang="en-US" dirty="0"/>
              <a:t>20))</a:t>
            </a:r>
            <a:r>
              <a:rPr lang="el-GR" altLang="en-US" baseline="30000" dirty="0"/>
              <a:t>1/2</a:t>
            </a:r>
            <a:r>
              <a:rPr lang="el-GR" altLang="en-US" dirty="0"/>
              <a:t>= </a:t>
            </a:r>
            <a:r>
              <a:rPr lang="en-US" altLang="en-US" dirty="0"/>
              <a:t>224</a:t>
            </a:r>
            <a:r>
              <a:rPr lang="el-GR" altLang="en-US" dirty="0"/>
              <a:t> μονάδες.</a:t>
            </a:r>
          </a:p>
          <a:p>
            <a:pPr eaLnBrk="1" hangingPunct="1"/>
            <a:r>
              <a:rPr lang="el-GR" altLang="en-US" dirty="0"/>
              <a:t> </a:t>
            </a:r>
          </a:p>
          <a:p>
            <a:pPr eaLnBrk="1" hangingPunct="1"/>
            <a:r>
              <a:rPr lang="el-GR" altLang="en-US" dirty="0"/>
              <a:t>Ο χρόνος τοποθέτησης </a:t>
            </a:r>
            <a:r>
              <a:rPr lang="el-GR" altLang="en-US" dirty="0" err="1"/>
              <a:t>αναπαραγγελίας</a:t>
            </a:r>
            <a:r>
              <a:rPr lang="el-GR" altLang="en-US" dirty="0"/>
              <a:t> είναι </a:t>
            </a:r>
          </a:p>
          <a:p>
            <a:pPr eaLnBrk="1" hangingPunct="1"/>
            <a:r>
              <a:rPr lang="el-GR" altLang="en-US" dirty="0"/>
              <a:t> </a:t>
            </a:r>
          </a:p>
          <a:p>
            <a:pPr eaLnBrk="1" hangingPunct="1"/>
            <a:r>
              <a:rPr lang="en-US" altLang="en-US" dirty="0"/>
              <a:t>T</a:t>
            </a:r>
            <a:r>
              <a:rPr lang="el-GR" altLang="en-US" dirty="0"/>
              <a:t>=</a:t>
            </a:r>
            <a:r>
              <a:rPr lang="en-US" altLang="en-US" dirty="0" smtClean="0"/>
              <a:t>Q</a:t>
            </a:r>
            <a:r>
              <a:rPr lang="en-US" altLang="en-US" baseline="30000" dirty="0" smtClean="0"/>
              <a:t>*</a:t>
            </a:r>
            <a:r>
              <a:rPr lang="el-GR" altLang="en-US" dirty="0" smtClean="0"/>
              <a:t>/</a:t>
            </a:r>
            <a:r>
              <a:rPr lang="en-US" altLang="en-US" dirty="0"/>
              <a:t>d</a:t>
            </a:r>
            <a:r>
              <a:rPr lang="el-GR" altLang="en-US" dirty="0" smtClean="0"/>
              <a:t>=</a:t>
            </a:r>
            <a:r>
              <a:rPr lang="en-US" altLang="en-US" dirty="0"/>
              <a:t>258</a:t>
            </a:r>
            <a:r>
              <a:rPr lang="el-GR" altLang="en-US" dirty="0"/>
              <a:t>/6</a:t>
            </a:r>
            <a:r>
              <a:rPr lang="en-US" altLang="en-US" dirty="0"/>
              <a:t>,</a:t>
            </a:r>
            <a:r>
              <a:rPr lang="el-GR" altLang="en-US" dirty="0"/>
              <a:t>400=0.</a:t>
            </a:r>
            <a:r>
              <a:rPr lang="en-US" altLang="en-US" dirty="0"/>
              <a:t>04</a:t>
            </a:r>
            <a:r>
              <a:rPr lang="el-GR" altLang="en-US" dirty="0"/>
              <a:t> χρόνια=0.</a:t>
            </a:r>
            <a:r>
              <a:rPr lang="en-US" altLang="en-US" dirty="0"/>
              <a:t>04x</a:t>
            </a:r>
            <a:r>
              <a:rPr lang="el-GR" altLang="en-US" dirty="0"/>
              <a:t>250=</a:t>
            </a:r>
            <a:r>
              <a:rPr lang="en-US" altLang="en-US" dirty="0"/>
              <a:t>10</a:t>
            </a:r>
            <a:r>
              <a:rPr lang="el-GR" altLang="en-US" dirty="0"/>
              <a:t> εργάσιμες ημέρες.</a:t>
            </a:r>
          </a:p>
          <a:p>
            <a:pPr eaLnBrk="1" hangingPunct="1"/>
            <a:r>
              <a:rPr lang="el-GR" altLang="en-US" dirty="0"/>
              <a:t> </a:t>
            </a:r>
          </a:p>
          <a:p>
            <a:pPr eaLnBrk="1" hangingPunct="1"/>
            <a:r>
              <a:rPr lang="el-GR" altLang="en-US" dirty="0"/>
              <a:t>Η ποσότητα της ζήτησης που δεν καλύπτεται σε κάθε κύκλο ισούται με </a:t>
            </a:r>
          </a:p>
          <a:p>
            <a:pPr eaLnBrk="1" hangingPunct="1"/>
            <a:r>
              <a:rPr lang="en-US" altLang="en-US" dirty="0" smtClean="0"/>
              <a:t>K</a:t>
            </a:r>
            <a:r>
              <a:rPr lang="en-US" altLang="en-US" baseline="30000" dirty="0" smtClean="0"/>
              <a:t>*</a:t>
            </a:r>
            <a:r>
              <a:rPr lang="en-US" altLang="en-US" dirty="0" smtClean="0"/>
              <a:t>=Q</a:t>
            </a:r>
            <a:r>
              <a:rPr lang="en-US" altLang="en-US" baseline="30000" dirty="0" smtClean="0"/>
              <a:t>*</a:t>
            </a:r>
            <a:r>
              <a:rPr lang="el-GR" altLang="en-US" dirty="0" smtClean="0"/>
              <a:t>-</a:t>
            </a:r>
            <a:r>
              <a:rPr lang="en-US" altLang="en-US" dirty="0"/>
              <a:t>I</a:t>
            </a:r>
            <a:r>
              <a:rPr lang="en-US" altLang="en-US" baseline="-25000" dirty="0"/>
              <a:t>max</a:t>
            </a:r>
            <a:r>
              <a:rPr lang="el-GR" altLang="en-US" dirty="0"/>
              <a:t>=</a:t>
            </a:r>
            <a:r>
              <a:rPr lang="en-US" altLang="en-US" dirty="0"/>
              <a:t>258</a:t>
            </a:r>
            <a:r>
              <a:rPr lang="el-GR" altLang="en-US" dirty="0"/>
              <a:t>-</a:t>
            </a:r>
            <a:r>
              <a:rPr lang="en-US" altLang="en-US" dirty="0"/>
              <a:t>224</a:t>
            </a:r>
            <a:r>
              <a:rPr lang="el-GR" altLang="en-US" dirty="0"/>
              <a:t>=</a:t>
            </a:r>
            <a:r>
              <a:rPr lang="en-US" altLang="en-US" dirty="0"/>
              <a:t>34</a:t>
            </a:r>
            <a:r>
              <a:rPr lang="el-GR" altLang="en-US" dirty="0"/>
              <a:t> μονάδες.</a:t>
            </a:r>
          </a:p>
          <a:p>
            <a:pPr eaLnBrk="1" hangingPunct="1"/>
            <a:endParaRPr lang="el-GR" altLang="en-US" dirty="0"/>
          </a:p>
        </p:txBody>
      </p:sp>
    </p:spTree>
    <p:extLst>
      <p:ext uri="{BB962C8B-B14F-4D97-AF65-F5344CB8AC3E}">
        <p14:creationId xmlns:p14="http://schemas.microsoft.com/office/powerpoint/2010/main" val="3098307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dirty="0">
                <a:latin typeface="Arial" charset="0"/>
                <a:cs typeface="Arial" charset="0"/>
              </a:rPr>
              <a:t>Control of Service Inventories</a:t>
            </a:r>
          </a:p>
        </p:txBody>
      </p:sp>
      <p:sp>
        <p:nvSpPr>
          <p:cNvPr id="2" name="Content Placeholder 1"/>
          <p:cNvSpPr>
            <a:spLocks noGrp="1"/>
          </p:cNvSpPr>
          <p:nvPr>
            <p:ph idx="1"/>
          </p:nvPr>
        </p:nvSpPr>
        <p:spPr/>
        <p:txBody>
          <a:bodyPr rtlCol="0">
            <a:normAutofit/>
          </a:bodyPr>
          <a:lstStyle/>
          <a:p>
            <a:pPr algn="just" fontAlgn="auto">
              <a:spcBef>
                <a:spcPts val="0"/>
              </a:spcBef>
              <a:defRPr/>
            </a:pPr>
            <a:r>
              <a:rPr lang="en-US" dirty="0">
                <a:ea typeface="+mn-ea"/>
              </a:rPr>
              <a:t>Can be a critical </a:t>
            </a:r>
            <a:r>
              <a:rPr lang="en-US" dirty="0" smtClean="0">
                <a:ea typeface="+mn-ea"/>
              </a:rPr>
              <a:t>component of </a:t>
            </a:r>
            <a:r>
              <a:rPr lang="en-US" dirty="0">
                <a:ea typeface="+mn-ea"/>
              </a:rPr>
              <a:t>profitability</a:t>
            </a:r>
          </a:p>
          <a:p>
            <a:pPr algn="just" fontAlgn="auto">
              <a:spcBef>
                <a:spcPts val="0"/>
              </a:spcBef>
              <a:defRPr/>
            </a:pPr>
            <a:r>
              <a:rPr lang="en-US" dirty="0">
                <a:ea typeface="+mn-ea"/>
              </a:rPr>
              <a:t>Losses may come from </a:t>
            </a:r>
            <a:r>
              <a:rPr lang="en-US" dirty="0" smtClean="0">
                <a:ea typeface="+mn-ea"/>
              </a:rPr>
              <a:t>shrinkage </a:t>
            </a:r>
            <a:r>
              <a:rPr lang="en-US" dirty="0">
                <a:ea typeface="+mn-ea"/>
              </a:rPr>
              <a:t>or pilferage</a:t>
            </a:r>
          </a:p>
          <a:p>
            <a:pPr algn="just" fontAlgn="auto">
              <a:spcBef>
                <a:spcPts val="0"/>
              </a:spcBef>
              <a:defRPr/>
            </a:pPr>
            <a:r>
              <a:rPr lang="en-US" dirty="0">
                <a:ea typeface="+mn-ea"/>
              </a:rPr>
              <a:t>Applicable techniques include</a:t>
            </a:r>
          </a:p>
          <a:p>
            <a:pPr marL="914400" lvl="1" indent="-514350" algn="just" fontAlgn="auto">
              <a:spcBef>
                <a:spcPts val="0"/>
              </a:spcBef>
              <a:buClr>
                <a:schemeClr val="tx1"/>
              </a:buClr>
              <a:buFont typeface="+mj-lt"/>
              <a:buAutoNum type="arabicPeriod"/>
              <a:defRPr/>
            </a:pPr>
            <a:r>
              <a:rPr lang="en-US" i="1" dirty="0" smtClean="0">
                <a:ea typeface="+mn-ea"/>
              </a:rPr>
              <a:t>Proper </a:t>
            </a:r>
            <a:r>
              <a:rPr lang="en-US" i="1" dirty="0">
                <a:ea typeface="+mn-ea"/>
              </a:rPr>
              <a:t>personnel selection, </a:t>
            </a:r>
            <a:r>
              <a:rPr lang="en-US" i="1" dirty="0" smtClean="0">
                <a:ea typeface="+mn-ea"/>
              </a:rPr>
              <a:t>training </a:t>
            </a:r>
            <a:r>
              <a:rPr lang="en-US" i="1" dirty="0">
                <a:ea typeface="+mn-ea"/>
              </a:rPr>
              <a:t>and discipline</a:t>
            </a:r>
          </a:p>
          <a:p>
            <a:pPr marL="914400" lvl="1" indent="-514350" algn="just" fontAlgn="auto">
              <a:spcBef>
                <a:spcPts val="0"/>
              </a:spcBef>
              <a:buClr>
                <a:schemeClr val="tx1"/>
              </a:buClr>
              <a:buFont typeface="+mj-lt"/>
              <a:buAutoNum type="arabicPeriod"/>
              <a:defRPr/>
            </a:pPr>
            <a:r>
              <a:rPr lang="en-US" i="1" dirty="0">
                <a:ea typeface="+mn-ea"/>
              </a:rPr>
              <a:t>Tight control </a:t>
            </a:r>
            <a:r>
              <a:rPr lang="en-US" i="1" dirty="0" smtClean="0">
                <a:ea typeface="+mn-ea"/>
              </a:rPr>
              <a:t>of </a:t>
            </a:r>
            <a:r>
              <a:rPr lang="en-US" i="1" dirty="0">
                <a:ea typeface="+mn-ea"/>
              </a:rPr>
              <a:t>incoming shipments</a:t>
            </a:r>
          </a:p>
          <a:p>
            <a:pPr marL="914400" lvl="1" indent="-514350" algn="just" fontAlgn="auto">
              <a:spcBef>
                <a:spcPts val="0"/>
              </a:spcBef>
              <a:buClr>
                <a:schemeClr val="tx1"/>
              </a:buClr>
              <a:buFont typeface="+mj-lt"/>
              <a:buAutoNum type="arabicPeriod"/>
              <a:defRPr/>
            </a:pPr>
            <a:r>
              <a:rPr lang="en-US" i="1" dirty="0">
                <a:ea typeface="+mn-ea"/>
              </a:rPr>
              <a:t>Effective control </a:t>
            </a:r>
            <a:r>
              <a:rPr lang="en-US" i="1" dirty="0" smtClean="0">
                <a:ea typeface="+mn-ea"/>
              </a:rPr>
              <a:t>of </a:t>
            </a:r>
            <a:r>
              <a:rPr lang="en-US" i="1" dirty="0">
                <a:ea typeface="+mn-ea"/>
              </a:rPr>
              <a:t>all goods leaving facility</a:t>
            </a:r>
          </a:p>
          <a:p>
            <a:pPr fontAlgn="auto">
              <a:spcBef>
                <a:spcPts val="0"/>
              </a:spcBef>
              <a:defRPr/>
            </a:pPr>
            <a:endParaRPr lang="en-US" dirty="0">
              <a:ea typeface="+mn-ea"/>
            </a:endParaRPr>
          </a:p>
        </p:txBody>
      </p:sp>
    </p:spTree>
    <p:extLst>
      <p:ext uri="{BB962C8B-B14F-4D97-AF65-F5344CB8AC3E}">
        <p14:creationId xmlns:p14="http://schemas.microsoft.com/office/powerpoint/2010/main" val="2349522609"/>
      </p:ext>
    </p:extLst>
  </p:cSld>
  <p:clrMapOvr>
    <a:masterClrMapping/>
  </p:clrMapOvr>
  <p:transition>
    <p:pull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482600"/>
            <a:ext cx="7772400" cy="863600"/>
          </a:xfrm>
        </p:spPr>
        <p:txBody>
          <a:bodyPr/>
          <a:lstStyle/>
          <a:p>
            <a:r>
              <a:rPr lang="en-US" dirty="0">
                <a:latin typeface="Arial" charset="0"/>
                <a:cs typeface="Arial" charset="0"/>
              </a:rPr>
              <a:t>Holding Costs</a:t>
            </a:r>
          </a:p>
        </p:txBody>
      </p:sp>
      <p:graphicFrame>
        <p:nvGraphicFramePr>
          <p:cNvPr id="69688" name="Group 56"/>
          <p:cNvGraphicFramePr>
            <a:graphicFrameLocks noGrp="1"/>
          </p:cNvGraphicFramePr>
          <p:nvPr>
            <p:extLst>
              <p:ext uri="{D42A27DB-BD31-4B8C-83A1-F6EECF244321}">
                <p14:modId xmlns:p14="http://schemas.microsoft.com/office/powerpoint/2010/main" val="1067096414"/>
              </p:ext>
            </p:extLst>
          </p:nvPr>
        </p:nvGraphicFramePr>
        <p:xfrm>
          <a:off x="685800" y="1473200"/>
          <a:ext cx="7772400" cy="4616844"/>
        </p:xfrm>
        <a:graphic>
          <a:graphicData uri="http://schemas.openxmlformats.org/drawingml/2006/table">
            <a:tbl>
              <a:tblPr>
                <a:tableStyleId>{2D5ABB26-0587-4C30-8999-92F81FD0307C}</a:tableStyleId>
              </a:tblPr>
              <a:tblGrid>
                <a:gridCol w="1790700">
                  <a:extLst>
                    <a:ext uri="{9D8B030D-6E8A-4147-A177-3AD203B41FA5}">
                      <a16:colId xmlns="" xmlns:a16="http://schemas.microsoft.com/office/drawing/2014/main" val="20000"/>
                    </a:ext>
                  </a:extLst>
                </a:gridCol>
                <a:gridCol w="3378200">
                  <a:extLst>
                    <a:ext uri="{9D8B030D-6E8A-4147-A177-3AD203B41FA5}">
                      <a16:colId xmlns="" xmlns:a16="http://schemas.microsoft.com/office/drawing/2014/main" val="20001"/>
                    </a:ext>
                  </a:extLst>
                </a:gridCol>
                <a:gridCol w="330200">
                  <a:extLst>
                    <a:ext uri="{9D8B030D-6E8A-4147-A177-3AD203B41FA5}">
                      <a16:colId xmlns="" xmlns:a16="http://schemas.microsoft.com/office/drawing/2014/main" val="20002"/>
                    </a:ext>
                  </a:extLst>
                </a:gridCol>
                <a:gridCol w="2032000">
                  <a:extLst>
                    <a:ext uri="{9D8B030D-6E8A-4147-A177-3AD203B41FA5}">
                      <a16:colId xmlns="" xmlns:a16="http://schemas.microsoft.com/office/drawing/2014/main" val="20003"/>
                    </a:ext>
                  </a:extLst>
                </a:gridCol>
                <a:gridCol w="241300">
                  <a:extLst>
                    <a:ext uri="{9D8B030D-6E8A-4147-A177-3AD203B41FA5}">
                      <a16:colId xmlns="" xmlns:a16="http://schemas.microsoft.com/office/drawing/2014/main" val="20004"/>
                    </a:ext>
                  </a:extLst>
                </a:gridCol>
              </a:tblGrid>
              <a:tr h="338286">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0" i="0" u="none" strike="noStrike" cap="none" normalizeH="0" baseline="0" dirty="0" smtClean="0">
                          <a:ln>
                            <a:noFill/>
                          </a:ln>
                          <a:solidFill>
                            <a:schemeClr val="bg1"/>
                          </a:solidFill>
                          <a:effectLst/>
                          <a:latin typeface="Arial"/>
                          <a:ea typeface="ＭＳ Ｐゴシック" charset="0"/>
                          <a:cs typeface="Arial"/>
                        </a:rPr>
                        <a:t>TABLE 12.1</a:t>
                      </a:r>
                      <a:endParaRPr kumimoji="0" lang="en-US" sz="1800" b="0" i="0" u="none" strike="noStrike" cap="none" normalizeH="0" baseline="0" dirty="0">
                        <a:ln>
                          <a:noFill/>
                        </a:ln>
                        <a:solidFill>
                          <a:schemeClr val="bg1"/>
                        </a:solidFill>
                        <a:effectLst/>
                        <a:latin typeface="Arial"/>
                        <a:ea typeface="ＭＳ Ｐゴシック" charset="0"/>
                        <a:cs typeface="Arial"/>
                      </a:endParaRPr>
                    </a:p>
                  </a:txBody>
                  <a:tcPr marT="45714" marB="45714"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tx1"/>
                    </a:solidFill>
                  </a:tcPr>
                </a:tc>
                <a:tc gridSpan="4">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lang="en-US" sz="1800" b="1" kern="1200" dirty="0" smtClean="0">
                          <a:solidFill>
                            <a:schemeClr val="tx1"/>
                          </a:solidFill>
                          <a:effectLst/>
                          <a:latin typeface="Arial"/>
                          <a:ea typeface="+mn-ea"/>
                          <a:cs typeface="Arial"/>
                        </a:rPr>
                        <a:t>Determining Inventory Holding Costs </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b" horzOverflow="overflow"/>
                </a:tc>
                <a:tc hMerge="1">
                  <a:txBody>
                    <a:bodyPr/>
                    <a:lstStyle/>
                    <a:p>
                      <a:endParaRPr lang="en-US" dirty="0"/>
                    </a:p>
                  </a:txBody>
                  <a:tcPr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0"/>
                  </a:ext>
                </a:extLst>
              </a:tr>
              <a:tr h="832001">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smtClean="0">
                          <a:ln>
                            <a:noFill/>
                          </a:ln>
                          <a:solidFill>
                            <a:srgbClr val="FFFFFF"/>
                          </a:solidFill>
                          <a:effectLst/>
                          <a:latin typeface="Arial"/>
                          <a:cs typeface="Arial"/>
                        </a:rPr>
                        <a:t>CATEGORY</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4" marB="45714"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a:p>
                  </a:txBody>
                  <a:tcPr/>
                </a:tc>
                <a:tc gridSpan="3">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smtClean="0">
                          <a:ln>
                            <a:noFill/>
                          </a:ln>
                          <a:solidFill>
                            <a:srgbClr val="FFFFFF"/>
                          </a:solidFill>
                          <a:effectLst/>
                          <a:latin typeface="Arial"/>
                          <a:cs typeface="Arial"/>
                        </a:rPr>
                        <a:t>COST (AND RANGE) AS A PERCENT OF INVENTORY VALUE</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4" marB="45714"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 xmlns:a16="http://schemas.microsoft.com/office/drawing/2014/main" val="10001"/>
                  </a:ext>
                </a:extLst>
              </a:tr>
              <a:tr h="585143">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effectLst/>
                          <a:latin typeface="Arial"/>
                          <a:cs typeface="Arial"/>
                        </a:rPr>
                        <a:t>Housing costs </a:t>
                      </a:r>
                      <a:r>
                        <a:rPr kumimoji="0" lang="en-US" sz="1800" u="none" strike="noStrike" cap="none" normalizeH="0" baseline="0" dirty="0">
                          <a:ln>
                            <a:noFill/>
                          </a:ln>
                          <a:effectLst/>
                          <a:latin typeface="Arial"/>
                          <a:cs typeface="Arial"/>
                        </a:rPr>
                        <a:t>(building rent or depreciation, operating costs, taxes, insurance)</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r>
                        <a:rPr kumimoji="0" lang="en-US" sz="1800" u="none" strike="noStrike" cap="none" normalizeH="0" baseline="0" dirty="0">
                          <a:ln>
                            <a:noFill/>
                          </a:ln>
                          <a:effectLst/>
                          <a:latin typeface="Arial"/>
                          <a:cs typeface="Arial"/>
                        </a:rPr>
                        <a:t>	6%	 (3 - 10%)</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2"/>
                  </a:ext>
                </a:extLst>
              </a:tr>
              <a:tr h="585143">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effectLst/>
                          <a:latin typeface="Arial"/>
                          <a:cs typeface="Arial"/>
                        </a:rPr>
                        <a:t>Material handling costs </a:t>
                      </a:r>
                      <a:r>
                        <a:rPr kumimoji="0" lang="en-US" sz="1800" u="none" strike="noStrike" cap="none" normalizeH="0" baseline="0" dirty="0">
                          <a:ln>
                            <a:noFill/>
                          </a:ln>
                          <a:effectLst/>
                          <a:latin typeface="Arial"/>
                          <a:cs typeface="Arial"/>
                        </a:rPr>
                        <a:t>(equipment lease or depreciation, power, operating cost)</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r>
                        <a:rPr kumimoji="0" lang="en-US" sz="1800" u="none" strike="noStrike" cap="none" normalizeH="0" baseline="0" dirty="0">
                          <a:ln>
                            <a:noFill/>
                          </a:ln>
                          <a:effectLst/>
                          <a:latin typeface="Arial"/>
                          <a:cs typeface="Arial"/>
                        </a:rPr>
                        <a:t>	3%	 (1 - 3.5%)</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3"/>
                  </a:ext>
                </a:extLst>
              </a:tr>
              <a:tr h="414287">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effectLst/>
                          <a:latin typeface="Arial"/>
                          <a:cs typeface="Arial"/>
                        </a:rPr>
                        <a:t>Labor </a:t>
                      </a:r>
                      <a:r>
                        <a:rPr kumimoji="0" lang="en-US" sz="1800" b="1" u="none" strike="noStrike" cap="none" normalizeH="0" baseline="0" dirty="0" smtClean="0">
                          <a:ln>
                            <a:noFill/>
                          </a:ln>
                          <a:effectLst/>
                          <a:latin typeface="Arial"/>
                          <a:cs typeface="Arial"/>
                        </a:rPr>
                        <a:t>cost</a:t>
                      </a:r>
                      <a:r>
                        <a:rPr kumimoji="0" lang="en-US" sz="1800" b="0" u="none" strike="noStrike" cap="none" normalizeH="0" baseline="0" dirty="0" smtClean="0">
                          <a:ln>
                            <a:noFill/>
                          </a:ln>
                          <a:effectLst/>
                          <a:latin typeface="Arial"/>
                          <a:cs typeface="Arial"/>
                        </a:rPr>
                        <a:t> (receiving, warehousing, security)</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r>
                        <a:rPr kumimoji="0" lang="en-US" sz="1800" u="none" strike="noStrike" cap="none" normalizeH="0" baseline="0" dirty="0">
                          <a:ln>
                            <a:noFill/>
                          </a:ln>
                          <a:effectLst/>
                          <a:latin typeface="Arial"/>
                          <a:cs typeface="Arial"/>
                        </a:rPr>
                        <a:t>	3%	 (3 - 5%)</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4"/>
                  </a:ext>
                </a:extLst>
              </a:tr>
              <a:tr h="585143">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effectLst/>
                          <a:latin typeface="Arial"/>
                          <a:cs typeface="Arial"/>
                        </a:rPr>
                        <a:t>Investment costs </a:t>
                      </a:r>
                      <a:r>
                        <a:rPr kumimoji="0" lang="en-US" sz="1800" u="none" strike="noStrike" cap="none" normalizeH="0" baseline="0" dirty="0">
                          <a:ln>
                            <a:noFill/>
                          </a:ln>
                          <a:effectLst/>
                          <a:latin typeface="Arial"/>
                          <a:cs typeface="Arial"/>
                        </a:rPr>
                        <a:t>(borrowing costs, taxes, and insurance on inventory)</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r>
                        <a:rPr kumimoji="0" lang="en-US" sz="1800" u="none" strike="noStrike" cap="none" normalizeH="0" baseline="0" dirty="0">
                          <a:ln>
                            <a:noFill/>
                          </a:ln>
                          <a:effectLst/>
                          <a:latin typeface="Arial"/>
                          <a:cs typeface="Arial"/>
                        </a:rPr>
                        <a:t>	11%	 (6 - 24%)</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5"/>
                  </a:ext>
                </a:extLst>
              </a:tr>
              <a:tr h="832001">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defRPr/>
                      </a:pPr>
                      <a:r>
                        <a:rPr kumimoji="0" lang="en-US" sz="1800" b="1" u="none" strike="noStrike" cap="none" normalizeH="0" baseline="0" dirty="0">
                          <a:ln>
                            <a:noFill/>
                          </a:ln>
                          <a:effectLst/>
                          <a:latin typeface="Arial"/>
                          <a:cs typeface="Arial"/>
                        </a:rPr>
                        <a:t>Pilferage, space, and </a:t>
                      </a:r>
                      <a:r>
                        <a:rPr kumimoji="0" lang="en-US" sz="1800" b="1" u="none" strike="noStrike" cap="none" normalizeH="0" baseline="0" dirty="0" smtClean="0">
                          <a:ln>
                            <a:noFill/>
                          </a:ln>
                          <a:effectLst/>
                          <a:latin typeface="Arial"/>
                          <a:cs typeface="Arial"/>
                        </a:rPr>
                        <a:t>obsolescence</a:t>
                      </a:r>
                      <a:r>
                        <a:rPr kumimoji="0" lang="en-US" sz="1800" b="0" u="none" strike="noStrike" cap="none" normalizeH="0" baseline="0" dirty="0" smtClean="0">
                          <a:ln>
                            <a:noFill/>
                          </a:ln>
                          <a:effectLst/>
                          <a:latin typeface="Arial"/>
                          <a:cs typeface="Arial"/>
                        </a:rPr>
                        <a:t> (much higher in industries undergoing rapid change like tablets and smart phones)</a:t>
                      </a: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r>
                        <a:rPr kumimoji="0" lang="en-US" sz="1800" u="none" strike="noStrike" cap="none" normalizeH="0" baseline="0" dirty="0">
                          <a:ln>
                            <a:noFill/>
                          </a:ln>
                          <a:effectLst/>
                          <a:latin typeface="Arial"/>
                          <a:cs typeface="Arial"/>
                        </a:rPr>
                        <a:t>	3%	 (2 - 5%)</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6"/>
                  </a:ext>
                </a:extLst>
              </a:tr>
              <a:tr h="444445">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effectLst/>
                          <a:latin typeface="Arial"/>
                          <a:cs typeface="Arial"/>
                        </a:rPr>
                        <a:t>Overall carrying cost</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Lst>
                      </a:pPr>
                      <a:r>
                        <a:rPr kumimoji="0" lang="en-US" sz="1800" u="none" strike="noStrike" cap="none" normalizeH="0" baseline="0" dirty="0">
                          <a:ln>
                            <a:noFill/>
                          </a:ln>
                          <a:effectLst/>
                          <a:latin typeface="Arial"/>
                          <a:cs typeface="Arial"/>
                        </a:rPr>
                        <a:t>	26%	</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47727694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69688"/>
                                        </p:tgtEl>
                                        <p:attrNameLst>
                                          <p:attrName>style.visibility</p:attrName>
                                        </p:attrNameLst>
                                      </p:cBhvr>
                                      <p:to>
                                        <p:strVal val="visible"/>
                                      </p:to>
                                    </p:set>
                                    <p:animEffect transition="in" filter="strips(downRight)">
                                      <p:cBhvr>
                                        <p:cTn id="7" dur="1000"/>
                                        <p:tgtEl>
                                          <p:spTgt spid="69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482600"/>
            <a:ext cx="7772400" cy="863600"/>
          </a:xfrm>
        </p:spPr>
        <p:txBody>
          <a:bodyPr/>
          <a:lstStyle/>
          <a:p>
            <a:r>
              <a:rPr lang="en-US" dirty="0">
                <a:latin typeface="Arial" charset="0"/>
                <a:cs typeface="Arial" charset="0"/>
              </a:rPr>
              <a:t>Holding Costs</a:t>
            </a:r>
          </a:p>
        </p:txBody>
      </p:sp>
      <p:graphicFrame>
        <p:nvGraphicFramePr>
          <p:cNvPr id="69688" name="Group 56"/>
          <p:cNvGraphicFramePr>
            <a:graphicFrameLocks noGrp="1"/>
          </p:cNvGraphicFramePr>
          <p:nvPr>
            <p:extLst>
              <p:ext uri="{D42A27DB-BD31-4B8C-83A1-F6EECF244321}">
                <p14:modId xmlns:p14="http://schemas.microsoft.com/office/powerpoint/2010/main" val="2046017626"/>
              </p:ext>
            </p:extLst>
          </p:nvPr>
        </p:nvGraphicFramePr>
        <p:xfrm>
          <a:off x="685800" y="1473200"/>
          <a:ext cx="7772400" cy="4616844"/>
        </p:xfrm>
        <a:graphic>
          <a:graphicData uri="http://schemas.openxmlformats.org/drawingml/2006/table">
            <a:tbl>
              <a:tblPr>
                <a:tableStyleId>{2D5ABB26-0587-4C30-8999-92F81FD0307C}</a:tableStyleId>
              </a:tblPr>
              <a:tblGrid>
                <a:gridCol w="1790700">
                  <a:extLst>
                    <a:ext uri="{9D8B030D-6E8A-4147-A177-3AD203B41FA5}">
                      <a16:colId xmlns="" xmlns:a16="http://schemas.microsoft.com/office/drawing/2014/main" val="20000"/>
                    </a:ext>
                  </a:extLst>
                </a:gridCol>
                <a:gridCol w="3378200">
                  <a:extLst>
                    <a:ext uri="{9D8B030D-6E8A-4147-A177-3AD203B41FA5}">
                      <a16:colId xmlns="" xmlns:a16="http://schemas.microsoft.com/office/drawing/2014/main" val="20001"/>
                    </a:ext>
                  </a:extLst>
                </a:gridCol>
                <a:gridCol w="330200">
                  <a:extLst>
                    <a:ext uri="{9D8B030D-6E8A-4147-A177-3AD203B41FA5}">
                      <a16:colId xmlns="" xmlns:a16="http://schemas.microsoft.com/office/drawing/2014/main" val="20002"/>
                    </a:ext>
                  </a:extLst>
                </a:gridCol>
                <a:gridCol w="2032000">
                  <a:extLst>
                    <a:ext uri="{9D8B030D-6E8A-4147-A177-3AD203B41FA5}">
                      <a16:colId xmlns="" xmlns:a16="http://schemas.microsoft.com/office/drawing/2014/main" val="20003"/>
                    </a:ext>
                  </a:extLst>
                </a:gridCol>
                <a:gridCol w="241300">
                  <a:extLst>
                    <a:ext uri="{9D8B030D-6E8A-4147-A177-3AD203B41FA5}">
                      <a16:colId xmlns="" xmlns:a16="http://schemas.microsoft.com/office/drawing/2014/main" val="20004"/>
                    </a:ext>
                  </a:extLst>
                </a:gridCol>
              </a:tblGrid>
              <a:tr h="338286">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0" i="0" u="none" strike="noStrike" cap="none" normalizeH="0" baseline="0" dirty="0" smtClean="0">
                          <a:ln>
                            <a:noFill/>
                          </a:ln>
                          <a:solidFill>
                            <a:schemeClr val="bg1"/>
                          </a:solidFill>
                          <a:effectLst/>
                          <a:latin typeface="Arial"/>
                          <a:ea typeface="ＭＳ Ｐゴシック" charset="0"/>
                          <a:cs typeface="Arial"/>
                        </a:rPr>
                        <a:t>TABLE 12.1</a:t>
                      </a:r>
                      <a:endParaRPr kumimoji="0" lang="en-US" sz="1800" b="0" i="0" u="none" strike="noStrike" cap="none" normalizeH="0" baseline="0" dirty="0">
                        <a:ln>
                          <a:noFill/>
                        </a:ln>
                        <a:solidFill>
                          <a:schemeClr val="bg1"/>
                        </a:solidFill>
                        <a:effectLst/>
                        <a:latin typeface="Arial"/>
                        <a:ea typeface="ＭＳ Ｐゴシック" charset="0"/>
                        <a:cs typeface="Arial"/>
                      </a:endParaRPr>
                    </a:p>
                  </a:txBody>
                  <a:tcPr marT="45714" marB="45714"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tx1"/>
                    </a:solidFill>
                  </a:tcPr>
                </a:tc>
                <a:tc gridSpan="4">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lang="en-US" sz="1800" b="1" kern="1200" dirty="0" smtClean="0">
                          <a:solidFill>
                            <a:schemeClr val="tx1"/>
                          </a:solidFill>
                          <a:effectLst/>
                          <a:latin typeface="Arial"/>
                          <a:ea typeface="+mn-ea"/>
                          <a:cs typeface="Arial"/>
                        </a:rPr>
                        <a:t>Determining Inventory Holding Costs </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b" horzOverflow="overflow"/>
                </a:tc>
                <a:tc hMerge="1">
                  <a:txBody>
                    <a:bodyPr/>
                    <a:lstStyle/>
                    <a:p>
                      <a:endParaRPr lang="en-US" dirty="0"/>
                    </a:p>
                  </a:txBody>
                  <a:tcPr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0"/>
                  </a:ext>
                </a:extLst>
              </a:tr>
              <a:tr h="832001">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smtClean="0">
                          <a:ln>
                            <a:noFill/>
                          </a:ln>
                          <a:solidFill>
                            <a:srgbClr val="FFFFFF"/>
                          </a:solidFill>
                          <a:effectLst/>
                          <a:latin typeface="Arial"/>
                          <a:cs typeface="Arial"/>
                        </a:rPr>
                        <a:t>CATEGORY</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4" marB="45714"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a:p>
                  </a:txBody>
                  <a:tcPr/>
                </a:tc>
                <a:tc gridSpan="3">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smtClean="0">
                          <a:ln>
                            <a:noFill/>
                          </a:ln>
                          <a:solidFill>
                            <a:srgbClr val="FFFFFF"/>
                          </a:solidFill>
                          <a:effectLst/>
                          <a:latin typeface="Arial"/>
                          <a:cs typeface="Arial"/>
                        </a:rPr>
                        <a:t>COST (AND RANGE) AS A PERCENT OF INVENTORY VALUE</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4" marB="45714"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anchor="b"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 xmlns:a16="http://schemas.microsoft.com/office/drawing/2014/main" val="10001"/>
                  </a:ext>
                </a:extLst>
              </a:tr>
              <a:tr h="585143">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effectLst/>
                          <a:latin typeface="Arial"/>
                          <a:cs typeface="Arial"/>
                        </a:rPr>
                        <a:t>Housing costs </a:t>
                      </a:r>
                      <a:r>
                        <a:rPr kumimoji="0" lang="en-US" sz="1800" u="none" strike="noStrike" cap="none" normalizeH="0" baseline="0" dirty="0">
                          <a:ln>
                            <a:noFill/>
                          </a:ln>
                          <a:effectLst/>
                          <a:latin typeface="Arial"/>
                          <a:cs typeface="Arial"/>
                        </a:rPr>
                        <a:t>(building rent or depreciation, operating costs, taxes, insurance)</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r>
                        <a:rPr kumimoji="0" lang="en-US" sz="1800" u="none" strike="noStrike" cap="none" normalizeH="0" baseline="0" dirty="0">
                          <a:ln>
                            <a:noFill/>
                          </a:ln>
                          <a:effectLst/>
                          <a:latin typeface="Arial"/>
                          <a:cs typeface="Arial"/>
                        </a:rPr>
                        <a:t>	6%	 (3 - 10%)</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2"/>
                  </a:ext>
                </a:extLst>
              </a:tr>
              <a:tr h="585143">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effectLst/>
                          <a:latin typeface="Arial"/>
                          <a:cs typeface="Arial"/>
                        </a:rPr>
                        <a:t>Material handling costs </a:t>
                      </a:r>
                      <a:r>
                        <a:rPr kumimoji="0" lang="en-US" sz="1800" u="none" strike="noStrike" cap="none" normalizeH="0" baseline="0" dirty="0">
                          <a:ln>
                            <a:noFill/>
                          </a:ln>
                          <a:effectLst/>
                          <a:latin typeface="Arial"/>
                          <a:cs typeface="Arial"/>
                        </a:rPr>
                        <a:t>(equipment lease or depreciation, power, operating cost)</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r>
                        <a:rPr kumimoji="0" lang="en-US" sz="1800" u="none" strike="noStrike" cap="none" normalizeH="0" baseline="0" dirty="0">
                          <a:ln>
                            <a:noFill/>
                          </a:ln>
                          <a:effectLst/>
                          <a:latin typeface="Arial"/>
                          <a:cs typeface="Arial"/>
                        </a:rPr>
                        <a:t>	3%	 (1 - 3.5%)</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3"/>
                  </a:ext>
                </a:extLst>
              </a:tr>
              <a:tr h="414287">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effectLst/>
                          <a:latin typeface="Arial"/>
                          <a:cs typeface="Arial"/>
                        </a:rPr>
                        <a:t>Labor </a:t>
                      </a:r>
                      <a:r>
                        <a:rPr kumimoji="0" lang="en-US" sz="1800" b="1" u="none" strike="noStrike" cap="none" normalizeH="0" baseline="0" dirty="0" smtClean="0">
                          <a:ln>
                            <a:noFill/>
                          </a:ln>
                          <a:effectLst/>
                          <a:latin typeface="Arial"/>
                          <a:cs typeface="Arial"/>
                        </a:rPr>
                        <a:t>cost</a:t>
                      </a:r>
                      <a:r>
                        <a:rPr kumimoji="0" lang="en-US" sz="1800" b="0" u="none" strike="noStrike" cap="none" normalizeH="0" baseline="0" dirty="0" smtClean="0">
                          <a:ln>
                            <a:noFill/>
                          </a:ln>
                          <a:effectLst/>
                          <a:latin typeface="Arial"/>
                          <a:cs typeface="Arial"/>
                        </a:rPr>
                        <a:t> (receiving, warehousing, security)</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r>
                        <a:rPr kumimoji="0" lang="en-US" sz="1800" u="none" strike="noStrike" cap="none" normalizeH="0" baseline="0" dirty="0">
                          <a:ln>
                            <a:noFill/>
                          </a:ln>
                          <a:effectLst/>
                          <a:latin typeface="Arial"/>
                          <a:cs typeface="Arial"/>
                        </a:rPr>
                        <a:t>	3%	 (3 - 5%)</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4"/>
                  </a:ext>
                </a:extLst>
              </a:tr>
              <a:tr h="585143">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effectLst/>
                          <a:latin typeface="Arial"/>
                          <a:cs typeface="Arial"/>
                        </a:rPr>
                        <a:t>Investment costs </a:t>
                      </a:r>
                      <a:r>
                        <a:rPr kumimoji="0" lang="en-US" sz="1800" u="none" strike="noStrike" cap="none" normalizeH="0" baseline="0" dirty="0">
                          <a:ln>
                            <a:noFill/>
                          </a:ln>
                          <a:effectLst/>
                          <a:latin typeface="Arial"/>
                          <a:cs typeface="Arial"/>
                        </a:rPr>
                        <a:t>(borrowing costs, taxes, and insurance on inventory)</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r>
                        <a:rPr kumimoji="0" lang="en-US" sz="1800" u="none" strike="noStrike" cap="none" normalizeH="0" baseline="0" dirty="0">
                          <a:ln>
                            <a:noFill/>
                          </a:ln>
                          <a:effectLst/>
                          <a:latin typeface="Arial"/>
                          <a:cs typeface="Arial"/>
                        </a:rPr>
                        <a:t>	11%	 (6 - 24%)</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5"/>
                  </a:ext>
                </a:extLst>
              </a:tr>
              <a:tr h="832001">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defRPr/>
                      </a:pPr>
                      <a:r>
                        <a:rPr kumimoji="0" lang="en-US" sz="1800" b="1" u="none" strike="noStrike" cap="none" normalizeH="0" baseline="0" dirty="0">
                          <a:ln>
                            <a:noFill/>
                          </a:ln>
                          <a:effectLst/>
                          <a:latin typeface="Arial"/>
                          <a:cs typeface="Arial"/>
                        </a:rPr>
                        <a:t>Pilferage, space, and </a:t>
                      </a:r>
                      <a:r>
                        <a:rPr kumimoji="0" lang="en-US" sz="1800" b="1" u="none" strike="noStrike" cap="none" normalizeH="0" baseline="0" dirty="0" smtClean="0">
                          <a:ln>
                            <a:noFill/>
                          </a:ln>
                          <a:effectLst/>
                          <a:latin typeface="Arial"/>
                          <a:cs typeface="Arial"/>
                        </a:rPr>
                        <a:t>obsolescence</a:t>
                      </a:r>
                      <a:r>
                        <a:rPr kumimoji="0" lang="en-US" sz="1800" b="0" u="none" strike="noStrike" cap="none" normalizeH="0" baseline="0" dirty="0" smtClean="0">
                          <a:ln>
                            <a:noFill/>
                          </a:ln>
                          <a:effectLst/>
                          <a:latin typeface="Arial"/>
                          <a:cs typeface="Arial"/>
                        </a:rPr>
                        <a:t> (much higher in industries undergoing rapid change like PCs and cell phones)</a:t>
                      </a: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 pos="762000" algn="l"/>
                        </a:tabLst>
                      </a:pPr>
                      <a:r>
                        <a:rPr kumimoji="0" lang="en-US" sz="1800" u="none" strike="noStrike" cap="none" normalizeH="0" baseline="0" dirty="0">
                          <a:ln>
                            <a:noFill/>
                          </a:ln>
                          <a:effectLst/>
                          <a:latin typeface="Arial"/>
                          <a:cs typeface="Arial"/>
                        </a:rPr>
                        <a:t>	3%	 (2 - 5%)</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6"/>
                  </a:ext>
                </a:extLst>
              </a:tr>
              <a:tr h="444445">
                <a:tc gridSpan="2">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effectLst/>
                          <a:latin typeface="Arial"/>
                          <a:cs typeface="Arial"/>
                        </a:rPr>
                        <a:t>Overall carrying cost</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673100" algn="r"/>
                        </a:tabLst>
                      </a:pPr>
                      <a:r>
                        <a:rPr kumimoji="0" lang="en-US" sz="1800" u="none" strike="noStrike" cap="none" normalizeH="0" baseline="0" dirty="0">
                          <a:ln>
                            <a:noFill/>
                          </a:ln>
                          <a:effectLst/>
                          <a:latin typeface="Arial"/>
                          <a:cs typeface="Arial"/>
                        </a:rPr>
                        <a:t>	26%	</a:t>
                      </a:r>
                      <a:endParaRPr kumimoji="0" lang="en-US" sz="1800" b="1" i="0" u="none" strike="noStrike" cap="none" normalizeH="0" baseline="0" dirty="0">
                        <a:ln>
                          <a:noFill/>
                        </a:ln>
                        <a:solidFill>
                          <a:schemeClr val="tx1"/>
                        </a:solidFill>
                        <a:effectLst/>
                        <a:latin typeface="Arial"/>
                        <a:ea typeface="ＭＳ Ｐゴシック" charset="0"/>
                        <a:cs typeface="Arial"/>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800" dirty="0">
                        <a:latin typeface="Arial"/>
                        <a:cs typeface="Arial"/>
                      </a:endParaRPr>
                    </a:p>
                  </a:txBody>
                  <a:tcPr marT="45714" marB="45714" horzOverflow="overflow">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grpSp>
        <p:nvGrpSpPr>
          <p:cNvPr id="67630" name="Group 37"/>
          <p:cNvGrpSpPr>
            <a:grpSpLocks/>
          </p:cNvGrpSpPr>
          <p:nvPr/>
        </p:nvGrpSpPr>
        <p:grpSpPr bwMode="auto">
          <a:xfrm rot="-317405">
            <a:off x="877888" y="2090738"/>
            <a:ext cx="7388225" cy="2233612"/>
            <a:chOff x="274" y="1765"/>
            <a:chExt cx="4654" cy="1407"/>
          </a:xfrm>
        </p:grpSpPr>
        <p:sp>
          <p:nvSpPr>
            <p:cNvPr id="5" name="Rectangle 38"/>
            <p:cNvSpPr>
              <a:spLocks noChangeArrowheads="1"/>
            </p:cNvSpPr>
            <p:nvPr/>
          </p:nvSpPr>
          <p:spPr bwMode="auto">
            <a:xfrm>
              <a:off x="274" y="1765"/>
              <a:ext cx="4654" cy="1407"/>
            </a:xfrm>
            <a:prstGeom prst="rect">
              <a:avLst/>
            </a:prstGeom>
            <a:solidFill>
              <a:schemeClr val="accent4"/>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67632" name="Text Box 39"/>
            <p:cNvSpPr txBox="1">
              <a:spLocks noChangeArrowheads="1"/>
            </p:cNvSpPr>
            <p:nvPr/>
          </p:nvSpPr>
          <p:spPr bwMode="auto">
            <a:xfrm>
              <a:off x="496" y="1913"/>
              <a:ext cx="4210" cy="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nSpc>
                  <a:spcPct val="90000"/>
                </a:lnSpc>
              </a:pPr>
              <a:r>
                <a:rPr lang="en-US" sz="2400" dirty="0"/>
                <a:t>Holding costs vary considerably depending on the business, location, and interest rates. Generally greater than 15%, some high tech and fashion items have holding costs greater than 40%.</a:t>
              </a:r>
            </a:p>
          </p:txBody>
        </p:sp>
      </p:grpSp>
    </p:spTree>
    <p:extLst>
      <p:ext uri="{BB962C8B-B14F-4D97-AF65-F5344CB8AC3E}">
        <p14:creationId xmlns:p14="http://schemas.microsoft.com/office/powerpoint/2010/main" val="958655054"/>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extLst/>
        </p:spPr>
        <p:txBody>
          <a:bodyPr rtlCol="0">
            <a:normAutofit fontScale="90000"/>
          </a:bodyPr>
          <a:lstStyle/>
          <a:p>
            <a:pPr fontAlgn="auto">
              <a:spcAft>
                <a:spcPts val="0"/>
              </a:spcAft>
              <a:defRPr/>
            </a:pPr>
            <a:r>
              <a:rPr lang="en-US" dirty="0">
                <a:ea typeface="+mj-ea"/>
              </a:rPr>
              <a:t>Inventory Models for Independent Demand</a:t>
            </a:r>
          </a:p>
        </p:txBody>
      </p:sp>
      <p:sp>
        <p:nvSpPr>
          <p:cNvPr id="69634" name="Content Placeholder 1"/>
          <p:cNvSpPr>
            <a:spLocks noGrp="1"/>
          </p:cNvSpPr>
          <p:nvPr>
            <p:ph idx="1"/>
          </p:nvPr>
        </p:nvSpPr>
        <p:spPr>
          <a:xfrm>
            <a:off x="1511300" y="1943100"/>
            <a:ext cx="6121400" cy="1117600"/>
          </a:xfrm>
        </p:spPr>
        <p:txBody>
          <a:bodyPr/>
          <a:lstStyle/>
          <a:p>
            <a:pPr marL="0" indent="0" algn="ctr">
              <a:buFont typeface="Arial Unicode MS" charset="0"/>
              <a:buNone/>
            </a:pPr>
            <a:r>
              <a:rPr lang="en-US" b="1" dirty="0">
                <a:solidFill>
                  <a:schemeClr val="accent1"/>
                </a:solidFill>
                <a:latin typeface="Arial" charset="0"/>
                <a:cs typeface="Arial" charset="0"/>
              </a:rPr>
              <a:t>Need to determine when and how much to order</a:t>
            </a:r>
          </a:p>
        </p:txBody>
      </p:sp>
      <p:sp>
        <p:nvSpPr>
          <p:cNvPr id="73731" name="Rectangle 3"/>
          <p:cNvSpPr>
            <a:spLocks noChangeArrowheads="1"/>
          </p:cNvSpPr>
          <p:nvPr/>
        </p:nvSpPr>
        <p:spPr bwMode="auto">
          <a:xfrm>
            <a:off x="1204913" y="3370263"/>
            <a:ext cx="6734175"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33400" indent="-533400">
              <a:lnSpc>
                <a:spcPct val="90000"/>
              </a:lnSpc>
              <a:spcAft>
                <a:spcPct val="40000"/>
              </a:spcAft>
              <a:buClr>
                <a:schemeClr val="tx1"/>
              </a:buClr>
              <a:buFont typeface="Arial" charset="0"/>
              <a:buAutoNum type="arabicPeriod"/>
            </a:pPr>
            <a:r>
              <a:rPr lang="en-US" sz="3200" dirty="0"/>
              <a:t>Basic economic order quantity (EOQ) </a:t>
            </a:r>
            <a:r>
              <a:rPr lang="en-US" sz="3200" dirty="0" smtClean="0"/>
              <a:t>model</a:t>
            </a:r>
          </a:p>
          <a:p>
            <a:pPr marL="533400" indent="-533400">
              <a:lnSpc>
                <a:spcPct val="90000"/>
              </a:lnSpc>
              <a:spcAft>
                <a:spcPct val="40000"/>
              </a:spcAft>
              <a:buClr>
                <a:schemeClr val="tx1"/>
              </a:buClr>
              <a:buFont typeface="Arial" charset="0"/>
              <a:buAutoNum type="arabicPeriod"/>
            </a:pPr>
            <a:r>
              <a:rPr lang="en-US" sz="3200" dirty="0"/>
              <a:t>Quantity discount model</a:t>
            </a:r>
          </a:p>
          <a:p>
            <a:pPr marL="533400" indent="-533400">
              <a:lnSpc>
                <a:spcPct val="90000"/>
              </a:lnSpc>
              <a:spcAft>
                <a:spcPct val="40000"/>
              </a:spcAft>
              <a:buClr>
                <a:schemeClr val="tx1"/>
              </a:buClr>
              <a:buFont typeface="Arial" charset="0"/>
              <a:buAutoNum type="arabicPeriod"/>
            </a:pPr>
            <a:r>
              <a:rPr lang="en-US" sz="3200" dirty="0" smtClean="0"/>
              <a:t>Production </a:t>
            </a:r>
            <a:r>
              <a:rPr lang="en-US" sz="3200" dirty="0"/>
              <a:t>order quantity </a:t>
            </a:r>
            <a:r>
              <a:rPr lang="en-US" sz="3200" dirty="0" smtClean="0"/>
              <a:t>model</a:t>
            </a:r>
            <a:endParaRPr lang="en-US" sz="3200" dirty="0"/>
          </a:p>
        </p:txBody>
      </p:sp>
    </p:spTree>
    <p:extLst>
      <p:ext uri="{BB962C8B-B14F-4D97-AF65-F5344CB8AC3E}">
        <p14:creationId xmlns:p14="http://schemas.microsoft.com/office/powerpoint/2010/main" val="91880065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3731"/>
                                        </p:tgtEl>
                                        <p:attrNameLst>
                                          <p:attrName>style.visibility</p:attrName>
                                        </p:attrNameLst>
                                      </p:cBhvr>
                                      <p:to>
                                        <p:strVal val="visible"/>
                                      </p:to>
                                    </p:set>
                                    <p:animEffect transition="in" filter="strips(downRight)">
                                      <p:cBhvr>
                                        <p:cTn id="7" dur="10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dirty="0" smtClean="0">
                <a:latin typeface="Arial" charset="0"/>
                <a:cs typeface="Arial" charset="0"/>
              </a:rPr>
              <a:t>EOQ is a Robust </a:t>
            </a:r>
            <a:r>
              <a:rPr lang="en-US" dirty="0">
                <a:latin typeface="Arial" charset="0"/>
                <a:cs typeface="Arial" charset="0"/>
              </a:rPr>
              <a:t>Model</a:t>
            </a:r>
          </a:p>
        </p:txBody>
      </p:sp>
      <p:sp>
        <p:nvSpPr>
          <p:cNvPr id="99330" name="Content Placeholder 1"/>
          <p:cNvSpPr>
            <a:spLocks noGrp="1"/>
          </p:cNvSpPr>
          <p:nvPr>
            <p:ph idx="1"/>
          </p:nvPr>
        </p:nvSpPr>
        <p:spPr>
          <a:xfrm>
            <a:off x="723900" y="1600200"/>
            <a:ext cx="7696200" cy="4525963"/>
          </a:xfrm>
        </p:spPr>
        <p:txBody>
          <a:bodyPr/>
          <a:lstStyle/>
          <a:p>
            <a:pPr algn="just">
              <a:buFont typeface="Arial Unicode MS" charset="0"/>
              <a:buChar char="▶"/>
            </a:pPr>
            <a:r>
              <a:rPr lang="en-US" dirty="0">
                <a:latin typeface="Arial" charset="0"/>
                <a:cs typeface="Arial" charset="0"/>
              </a:rPr>
              <a:t>The EOQ model is </a:t>
            </a:r>
            <a:r>
              <a:rPr lang="en-US" b="1" dirty="0">
                <a:solidFill>
                  <a:schemeClr val="tx2"/>
                </a:solidFill>
                <a:latin typeface="Arial" charset="0"/>
                <a:cs typeface="Arial" charset="0"/>
              </a:rPr>
              <a:t>robust</a:t>
            </a:r>
          </a:p>
          <a:p>
            <a:pPr algn="just">
              <a:buFont typeface="Arial Unicode MS" charset="0"/>
              <a:buChar char="▶"/>
            </a:pPr>
            <a:r>
              <a:rPr lang="en-US" dirty="0">
                <a:latin typeface="Arial" charset="0"/>
                <a:cs typeface="Arial" charset="0"/>
              </a:rPr>
              <a:t>It works even if all parameters and assumptions are not met</a:t>
            </a:r>
          </a:p>
          <a:p>
            <a:pPr algn="just">
              <a:buFont typeface="Arial Unicode MS" charset="0"/>
              <a:buChar char="▶"/>
            </a:pPr>
            <a:r>
              <a:rPr lang="en-US" dirty="0">
                <a:latin typeface="Arial" charset="0"/>
                <a:cs typeface="Arial" charset="0"/>
              </a:rPr>
              <a:t>The total cost curve is relatively flat in the area of the EOQ</a:t>
            </a:r>
          </a:p>
          <a:p>
            <a:pPr>
              <a:buFont typeface="Arial Unicode MS" charset="0"/>
              <a:buChar char="▶"/>
            </a:pPr>
            <a:endParaRPr lang="en-US" dirty="0">
              <a:latin typeface="Arial" charset="0"/>
              <a:cs typeface="Arial" charset="0"/>
            </a:endParaRPr>
          </a:p>
        </p:txBody>
      </p:sp>
    </p:spTree>
    <p:extLst>
      <p:ext uri="{BB962C8B-B14F-4D97-AF65-F5344CB8AC3E}">
        <p14:creationId xmlns:p14="http://schemas.microsoft.com/office/powerpoint/2010/main" val="1320899608"/>
      </p:ext>
    </p:extLst>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6" name="Rectangle 2"/>
          <p:cNvSpPr>
            <a:spLocks noGrp="1" noChangeArrowheads="1"/>
          </p:cNvSpPr>
          <p:nvPr>
            <p:ph type="title"/>
          </p:nvPr>
        </p:nvSpPr>
        <p:spPr>
          <a:xfrm>
            <a:off x="685800" y="520700"/>
            <a:ext cx="7772400" cy="863600"/>
          </a:xfrm>
        </p:spPr>
        <p:txBody>
          <a:bodyPr/>
          <a:lstStyle/>
          <a:p>
            <a:r>
              <a:rPr lang="en-US" sz="4000" dirty="0">
                <a:latin typeface="Arial" charset="0"/>
                <a:cs typeface="Arial" charset="0"/>
              </a:rPr>
              <a:t>An EOQ Example</a:t>
            </a:r>
          </a:p>
        </p:txBody>
      </p:sp>
      <p:sp>
        <p:nvSpPr>
          <p:cNvPr id="90115" name="Rectangle 3"/>
          <p:cNvSpPr>
            <a:spLocks noChangeArrowheads="1"/>
          </p:cNvSpPr>
          <p:nvPr/>
        </p:nvSpPr>
        <p:spPr bwMode="auto">
          <a:xfrm>
            <a:off x="1136650" y="1485900"/>
            <a:ext cx="71612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381000" algn="r"/>
                <a:tab pos="571500" algn="l"/>
                <a:tab pos="4381500" algn="r"/>
                <a:tab pos="4572000" algn="l"/>
              </a:tabLst>
            </a:pPr>
            <a:r>
              <a:rPr lang="en-US" sz="2400" dirty="0"/>
              <a:t>Determine optimal number of needles to order</a:t>
            </a:r>
          </a:p>
          <a:p>
            <a:pPr>
              <a:tabLst>
                <a:tab pos="381000" algn="r"/>
                <a:tab pos="571500" algn="l"/>
                <a:tab pos="4927600" algn="r"/>
                <a:tab pos="5118100" algn="l"/>
              </a:tabLst>
            </a:pPr>
            <a:r>
              <a:rPr lang="en-US" sz="2400" i="1" dirty="0">
                <a:latin typeface="Times New Roman" charset="0"/>
                <a:cs typeface="Times New Roman" charset="0"/>
              </a:rPr>
              <a:t>D</a:t>
            </a:r>
            <a:r>
              <a:rPr lang="en-US" sz="2400" dirty="0"/>
              <a:t> = 1,000 units	</a:t>
            </a:r>
            <a:r>
              <a:rPr lang="en-US" sz="2400" i="1" dirty="0" smtClean="0">
                <a:latin typeface="Times New Roman" charset="0"/>
                <a:cs typeface="Times New Roman" charset="0"/>
              </a:rPr>
              <a:t>Q</a:t>
            </a:r>
            <a:r>
              <a:rPr lang="en-US" sz="2400" dirty="0" smtClean="0"/>
              <a:t>*</a:t>
            </a:r>
            <a:r>
              <a:rPr lang="en-US" sz="2400" baseline="-25000" dirty="0" smtClean="0"/>
              <a:t>1,000</a:t>
            </a:r>
            <a:r>
              <a:rPr lang="en-US" sz="2400" dirty="0"/>
              <a:t>	= 200 units</a:t>
            </a:r>
          </a:p>
          <a:p>
            <a:pPr>
              <a:tabLst>
                <a:tab pos="381000" algn="r"/>
                <a:tab pos="571500" algn="l"/>
                <a:tab pos="4927600" algn="r"/>
                <a:tab pos="5118100" algn="l"/>
              </a:tabLst>
            </a:pPr>
            <a:r>
              <a:rPr lang="en-US" sz="2400" i="1" dirty="0">
                <a:latin typeface="Times New Roman" charset="0"/>
                <a:cs typeface="Times New Roman" charset="0"/>
              </a:rPr>
              <a:t>S</a:t>
            </a:r>
            <a:r>
              <a:rPr lang="en-US" sz="2400" dirty="0"/>
              <a:t> = $10 per </a:t>
            </a:r>
            <a:r>
              <a:rPr lang="en-US" sz="2400" dirty="0" smtClean="0"/>
              <a:t>order</a:t>
            </a:r>
            <a:r>
              <a:rPr lang="en-US" sz="2400" dirty="0"/>
              <a:t>	</a:t>
            </a:r>
            <a:r>
              <a:rPr lang="en-US" sz="2400" i="1" dirty="0" smtClean="0">
                <a:latin typeface="Times New Roman" charset="0"/>
                <a:cs typeface="Times New Roman" charset="0"/>
              </a:rPr>
              <a:t>T</a:t>
            </a:r>
            <a:r>
              <a:rPr lang="en-US" sz="2400" dirty="0"/>
              <a:t>	= 50 </a:t>
            </a:r>
            <a:r>
              <a:rPr lang="en-US" sz="2400" dirty="0" smtClean="0"/>
              <a:t>days</a:t>
            </a:r>
          </a:p>
          <a:p>
            <a:pPr>
              <a:tabLst>
                <a:tab pos="381000" algn="r"/>
                <a:tab pos="571500" algn="l"/>
                <a:tab pos="4927600" algn="r"/>
                <a:tab pos="5118100" algn="l"/>
              </a:tabLst>
            </a:pPr>
            <a:r>
              <a:rPr lang="en-US" sz="2400" dirty="0"/>
              <a:t>	</a:t>
            </a:r>
            <a:r>
              <a:rPr lang="en-US" sz="2400" i="1" dirty="0" smtClean="0">
                <a:latin typeface="Times New Roman" charset="0"/>
                <a:cs typeface="Times New Roman" charset="0"/>
              </a:rPr>
              <a:t>H</a:t>
            </a:r>
            <a:r>
              <a:rPr lang="en-US" sz="2400" dirty="0" smtClean="0"/>
              <a:t> </a:t>
            </a:r>
            <a:r>
              <a:rPr lang="en-US" sz="2400" dirty="0"/>
              <a:t>= $.50 per unit per </a:t>
            </a:r>
            <a:r>
              <a:rPr lang="en-US" sz="2400" dirty="0" smtClean="0"/>
              <a:t>year</a:t>
            </a:r>
          </a:p>
          <a:p>
            <a:pPr>
              <a:tabLst>
                <a:tab pos="381000" algn="r"/>
                <a:tab pos="571500" algn="l"/>
                <a:tab pos="4927600" algn="r"/>
                <a:tab pos="5118100" algn="l"/>
              </a:tabLst>
            </a:pPr>
            <a:r>
              <a:rPr lang="en-US" sz="2400" i="1" dirty="0" smtClean="0">
                <a:latin typeface="Times New Roman" charset="0"/>
                <a:cs typeface="Times New Roman" charset="0"/>
              </a:rPr>
              <a:t>N</a:t>
            </a:r>
            <a:r>
              <a:rPr lang="en-US" sz="2400" dirty="0" smtClean="0"/>
              <a:t>	= 5 orders/year	</a:t>
            </a:r>
            <a:endParaRPr lang="en-US" sz="2400" dirty="0"/>
          </a:p>
        </p:txBody>
      </p:sp>
      <p:graphicFrame>
        <p:nvGraphicFramePr>
          <p:cNvPr id="2" name="Object 134"/>
          <p:cNvGraphicFramePr>
            <a:graphicFrameLocks noChangeAspect="1"/>
          </p:cNvGraphicFramePr>
          <p:nvPr>
            <p:extLst>
              <p:ext uri="{D42A27DB-BD31-4B8C-83A1-F6EECF244321}">
                <p14:modId xmlns:p14="http://schemas.microsoft.com/office/powerpoint/2010/main" val="1899307336"/>
              </p:ext>
            </p:extLst>
          </p:nvPr>
        </p:nvGraphicFramePr>
        <p:xfrm>
          <a:off x="974725" y="4064000"/>
          <a:ext cx="3327400" cy="2057400"/>
        </p:xfrm>
        <a:graphic>
          <a:graphicData uri="http://schemas.openxmlformats.org/presentationml/2006/ole">
            <mc:AlternateContent xmlns:mc="http://schemas.openxmlformats.org/markup-compatibility/2006">
              <mc:Choice xmlns:v="urn:schemas-microsoft-com:vml" Requires="v">
                <p:oleObj spid="_x0000_s469282" name="Equation" r:id="rId4" imgW="3318840" imgH="2047680" progId="Equation.3">
                  <p:embed/>
                </p:oleObj>
              </mc:Choice>
              <mc:Fallback>
                <p:oleObj name="Equation" r:id="rId4" imgW="3318840" imgH="2047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4064000"/>
                        <a:ext cx="332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20"/>
          <p:cNvGrpSpPr>
            <a:grpSpLocks/>
          </p:cNvGrpSpPr>
          <p:nvPr/>
        </p:nvGrpSpPr>
        <p:grpSpPr bwMode="auto">
          <a:xfrm>
            <a:off x="1714500" y="1855788"/>
            <a:ext cx="3313113" cy="461962"/>
            <a:chOff x="1128" y="1321"/>
            <a:chExt cx="2087" cy="291"/>
          </a:xfrm>
        </p:grpSpPr>
        <p:sp>
          <p:nvSpPr>
            <p:cNvPr id="10380" name="Line 21"/>
            <p:cNvSpPr>
              <a:spLocks noChangeShapeType="1"/>
            </p:cNvSpPr>
            <p:nvPr/>
          </p:nvSpPr>
          <p:spPr bwMode="auto">
            <a:xfrm>
              <a:off x="1128" y="1408"/>
              <a:ext cx="1048" cy="128"/>
            </a:xfrm>
            <a:prstGeom prst="line">
              <a:avLst/>
            </a:prstGeom>
            <a:noFill/>
            <a:ln w="57150">
              <a:solidFill>
                <a:srgbClr val="BF092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381" name="Rectangle 22"/>
            <p:cNvSpPr>
              <a:spLocks noChangeArrowheads="1"/>
            </p:cNvSpPr>
            <p:nvPr/>
          </p:nvSpPr>
          <p:spPr bwMode="auto">
            <a:xfrm>
              <a:off x="2150" y="1321"/>
              <a:ext cx="10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1,500 units</a:t>
              </a:r>
            </a:p>
          </p:txBody>
        </p:sp>
      </p:grpSp>
      <p:graphicFrame>
        <p:nvGraphicFramePr>
          <p:cNvPr id="9" name="Object 135"/>
          <p:cNvGraphicFramePr>
            <a:graphicFrameLocks noChangeAspect="1"/>
          </p:cNvGraphicFramePr>
          <p:nvPr>
            <p:extLst>
              <p:ext uri="{D42A27DB-BD31-4B8C-83A1-F6EECF244321}">
                <p14:modId xmlns:p14="http://schemas.microsoft.com/office/powerpoint/2010/main" val="355701681"/>
              </p:ext>
            </p:extLst>
          </p:nvPr>
        </p:nvGraphicFramePr>
        <p:xfrm>
          <a:off x="4767263" y="4483100"/>
          <a:ext cx="3644900" cy="1638300"/>
        </p:xfrm>
        <a:graphic>
          <a:graphicData uri="http://schemas.openxmlformats.org/presentationml/2006/ole">
            <mc:AlternateContent xmlns:mc="http://schemas.openxmlformats.org/markup-compatibility/2006">
              <mc:Choice xmlns:v="urn:schemas-microsoft-com:vml" Requires="v">
                <p:oleObj spid="_x0000_s469283" name="Equation" r:id="rId6" imgW="3629520" imgH="1627200" progId="Equation.3">
                  <p:embed/>
                </p:oleObj>
              </mc:Choice>
              <mc:Fallback>
                <p:oleObj name="Equation" r:id="rId6" imgW="3629520" imgH="162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7263" y="4483100"/>
                        <a:ext cx="36449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5321300" y="2573992"/>
            <a:ext cx="3225800" cy="461665"/>
          </a:xfrm>
          <a:prstGeom prst="rect">
            <a:avLst/>
          </a:prstGeom>
          <a:noFill/>
        </p:spPr>
        <p:txBody>
          <a:bodyPr wrap="square" rtlCol="0">
            <a:spAutoFit/>
          </a:bodyPr>
          <a:lstStyle/>
          <a:p>
            <a:r>
              <a:rPr lang="en-US" sz="2400" i="1" dirty="0">
                <a:solidFill>
                  <a:srgbClr val="000000"/>
                </a:solidFill>
                <a:latin typeface="Times New Roman"/>
                <a:cs typeface="Times New Roman"/>
              </a:rPr>
              <a:t>Q</a:t>
            </a:r>
            <a:r>
              <a:rPr lang="en-US" sz="2400" dirty="0">
                <a:solidFill>
                  <a:srgbClr val="000000"/>
                </a:solidFill>
              </a:rPr>
              <a:t>*</a:t>
            </a:r>
            <a:r>
              <a:rPr lang="en-US" sz="2400" baseline="-25000" dirty="0">
                <a:solidFill>
                  <a:srgbClr val="000000"/>
                </a:solidFill>
              </a:rPr>
              <a:t>1,500</a:t>
            </a:r>
            <a:r>
              <a:rPr lang="en-US" sz="2400" dirty="0">
                <a:solidFill>
                  <a:srgbClr val="000000"/>
                </a:solidFill>
              </a:rPr>
              <a:t>	= 244.9 </a:t>
            </a:r>
            <a:r>
              <a:rPr lang="en-US" sz="2400" dirty="0" smtClean="0">
                <a:solidFill>
                  <a:srgbClr val="000000"/>
                </a:solidFill>
              </a:rPr>
              <a:t>units</a:t>
            </a:r>
            <a:endParaRPr lang="en-US" dirty="0"/>
          </a:p>
        </p:txBody>
      </p:sp>
      <p:sp>
        <p:nvSpPr>
          <p:cNvPr id="4" name="TextBox 3"/>
          <p:cNvSpPr txBox="1"/>
          <p:nvPr/>
        </p:nvSpPr>
        <p:spPr>
          <a:xfrm>
            <a:off x="927881" y="3521045"/>
            <a:ext cx="3278462" cy="461665"/>
          </a:xfrm>
          <a:prstGeom prst="rect">
            <a:avLst/>
          </a:prstGeom>
          <a:noFill/>
        </p:spPr>
        <p:txBody>
          <a:bodyPr wrap="none" rtlCol="0">
            <a:spAutoFit/>
          </a:bodyPr>
          <a:lstStyle/>
          <a:p>
            <a:r>
              <a:rPr lang="en-US" sz="2400" b="1" dirty="0" smtClean="0"/>
              <a:t>Ordering previous </a:t>
            </a:r>
            <a:r>
              <a:rPr lang="en-US" sz="2400" b="1" i="1" dirty="0" smtClean="0">
                <a:latin typeface="Times New Roman"/>
                <a:cs typeface="Times New Roman"/>
              </a:rPr>
              <a:t>Q</a:t>
            </a:r>
            <a:r>
              <a:rPr lang="en-US" sz="2400" b="1" dirty="0" smtClean="0"/>
              <a:t>*</a:t>
            </a:r>
            <a:endParaRPr lang="en-US" sz="2400" b="1" dirty="0"/>
          </a:p>
        </p:txBody>
      </p:sp>
      <p:sp>
        <p:nvSpPr>
          <p:cNvPr id="5" name="TextBox 4"/>
          <p:cNvSpPr txBox="1"/>
          <p:nvPr/>
        </p:nvSpPr>
        <p:spPr>
          <a:xfrm>
            <a:off x="4824413" y="3521045"/>
            <a:ext cx="2595933" cy="461665"/>
          </a:xfrm>
          <a:prstGeom prst="rect">
            <a:avLst/>
          </a:prstGeom>
          <a:noFill/>
        </p:spPr>
        <p:txBody>
          <a:bodyPr wrap="none" rtlCol="0">
            <a:spAutoFit/>
          </a:bodyPr>
          <a:lstStyle/>
          <a:p>
            <a:r>
              <a:rPr lang="en-US" sz="2400" b="1" dirty="0" smtClean="0"/>
              <a:t>Ordering new </a:t>
            </a:r>
            <a:r>
              <a:rPr lang="en-US" sz="2400" b="1" i="1" dirty="0" smtClean="0">
                <a:latin typeface="Times New Roman"/>
                <a:cs typeface="Times New Roman"/>
              </a:rPr>
              <a:t>Q</a:t>
            </a:r>
            <a:r>
              <a:rPr lang="en-US" sz="2400" b="1" dirty="0" smtClean="0"/>
              <a:t>*</a:t>
            </a:r>
            <a:endParaRPr lang="en-US" sz="2400" b="1" dirty="0"/>
          </a:p>
        </p:txBody>
      </p:sp>
    </p:spTree>
    <p:extLst>
      <p:ext uri="{BB962C8B-B14F-4D97-AF65-F5344CB8AC3E}">
        <p14:creationId xmlns:p14="http://schemas.microsoft.com/office/powerpoint/2010/main" val="37894332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0115"/>
                                        </p:tgtEl>
                                        <p:attrNameLst>
                                          <p:attrName>style.visibility</p:attrName>
                                        </p:attrNameLst>
                                      </p:cBhvr>
                                      <p:to>
                                        <p:strVal val="visible"/>
                                      </p:to>
                                    </p:set>
                                    <p:animEffect transition="in" filter="strips(downRight)">
                                      <p:cBhvr>
                                        <p:cTn id="7" dur="1000"/>
                                        <p:tgtEl>
                                          <p:spTgt spid="90115"/>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nodeType="with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000"/>
                                        <p:tgtEl>
                                          <p:spTgt spid="4"/>
                                        </p:tgtEl>
                                      </p:cBhvr>
                                    </p:animEffect>
                                  </p:childTnLst>
                                </p:cTn>
                              </p:par>
                            </p:childTnLst>
                          </p:cTn>
                        </p:par>
                        <p:par>
                          <p:cTn id="21" fill="hold">
                            <p:stCondLst>
                              <p:cond delay="1000"/>
                            </p:stCondLst>
                            <p:childTnLst>
                              <p:par>
                                <p:cTn id="22" presetID="18" presetClass="entr" presetSubtype="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Righ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1000"/>
                                        <p:tgtEl>
                                          <p:spTgt spid="5"/>
                                        </p:tgtEl>
                                      </p:cBhvr>
                                    </p:animEffect>
                                  </p:childTnLst>
                                </p:cTn>
                              </p:par>
                            </p:childTnLst>
                          </p:cTn>
                        </p:par>
                        <p:par>
                          <p:cTn id="30" fill="hold">
                            <p:stCondLst>
                              <p:cond delay="1000"/>
                            </p:stCondLst>
                            <p:childTnLst>
                              <p:par>
                                <p:cTn id="31" presetID="18"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Right)">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3"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HR11">
      <a:dk1>
        <a:srgbClr val="000000"/>
      </a:dk1>
      <a:lt1>
        <a:srgbClr val="FFFFFF"/>
      </a:lt1>
      <a:dk2>
        <a:srgbClr val="255898"/>
      </a:dk2>
      <a:lt2>
        <a:srgbClr val="FFFCF2"/>
      </a:lt2>
      <a:accent1>
        <a:srgbClr val="D33320"/>
      </a:accent1>
      <a:accent2>
        <a:srgbClr val="9FACC7"/>
      </a:accent2>
      <a:accent3>
        <a:srgbClr val="F7D7AC"/>
      </a:accent3>
      <a:accent4>
        <a:srgbClr val="BDD6A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2456</TotalTime>
  <Words>1952</Words>
  <Application>Microsoft Office PowerPoint</Application>
  <PresentationFormat>On-screen Show (4:3)</PresentationFormat>
  <Paragraphs>345</Paragraphs>
  <Slides>37</Slides>
  <Notes>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51" baseType="lpstr">
      <vt:lpstr>Arial Unicode MS</vt:lpstr>
      <vt:lpstr>ＭＳ Ｐゴシック</vt:lpstr>
      <vt:lpstr>ＭＳ Ｐゴシック</vt:lpstr>
      <vt:lpstr>Arial</vt:lpstr>
      <vt:lpstr>Calibri</vt:lpstr>
      <vt:lpstr>Helvetica Neue</vt:lpstr>
      <vt:lpstr>Lucida Grande</vt:lpstr>
      <vt:lpstr>Symbol</vt:lpstr>
      <vt:lpstr>Times</vt:lpstr>
      <vt:lpstr>Times New Roman</vt:lpstr>
      <vt:lpstr>Wingdings</vt:lpstr>
      <vt:lpstr>Office Theme</vt:lpstr>
      <vt:lpstr>Equation</vt:lpstr>
      <vt:lpstr>Microsoft Equation 3.0</vt:lpstr>
      <vt:lpstr>PowerPoint Presentation</vt:lpstr>
      <vt:lpstr>Record Accuracy</vt:lpstr>
      <vt:lpstr>Record Accuracy</vt:lpstr>
      <vt:lpstr>Control of Service Inventories</vt:lpstr>
      <vt:lpstr>Holding Costs</vt:lpstr>
      <vt:lpstr>Holding Costs</vt:lpstr>
      <vt:lpstr>Inventory Models for Independent Demand</vt:lpstr>
      <vt:lpstr>EOQ is a Robust Model</vt:lpstr>
      <vt:lpstr>An EOQ Example</vt:lpstr>
      <vt:lpstr>An EOQ Example</vt:lpstr>
      <vt:lpstr>Quantity Discount Models</vt:lpstr>
      <vt:lpstr>Quantity Discount Models</vt:lpstr>
      <vt:lpstr>Quantity Discount Models</vt:lpstr>
      <vt:lpstr>Quantity Discount Models</vt:lpstr>
      <vt:lpstr>Quantity Discount Models</vt:lpstr>
      <vt:lpstr>Quantity Discount Example</vt:lpstr>
      <vt:lpstr>Quantity Discount Example</vt:lpstr>
      <vt:lpstr>Quantity Discount Variations</vt:lpstr>
      <vt:lpstr>EOQ with Planned Shortages</vt:lpstr>
      <vt:lpstr>EOQ with Planned Shortages </vt:lpstr>
      <vt:lpstr>EOQ For Planned Shortages</vt:lpstr>
      <vt:lpstr>EOQ for Planned Shortages </vt:lpstr>
      <vt:lpstr>EOQ For Planned Shortages</vt:lpstr>
      <vt:lpstr>Production Order Quantity Model</vt:lpstr>
      <vt:lpstr>Assumptions</vt:lpstr>
      <vt:lpstr>Production Order Quantity Model</vt:lpstr>
      <vt:lpstr>Production Order Quantity Model</vt:lpstr>
      <vt:lpstr>Production Order Quantity Model</vt:lpstr>
      <vt:lpstr>Production Order Quantity Example</vt:lpstr>
      <vt:lpstr>Production Order Quantity Example</vt:lpstr>
      <vt:lpstr>Production Order Quantity Example II</vt:lpstr>
      <vt:lpstr>Solution</vt:lpstr>
      <vt:lpstr>Solution</vt:lpstr>
      <vt:lpstr>Άσκηση 3 (Παππής, 2006, σελ. 140)</vt:lpstr>
      <vt:lpstr>Άσκηση 3</vt:lpstr>
      <vt:lpstr>Άσκηση 4 (Παππής 2006, σελ. 141)</vt:lpstr>
      <vt:lpstr>Άσκηση 4</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Heizer/Render 12e</dc:title>
  <dc:subject>Chapter 12 - Inventory Management</dc:subject>
  <dc:creator>Jeff Heyl</dc:creator>
  <cp:keywords/>
  <dc:description/>
  <cp:lastModifiedBy>Nick Rachaniotis</cp:lastModifiedBy>
  <cp:revision>323</cp:revision>
  <dcterms:created xsi:type="dcterms:W3CDTF">2012-09-28T10:33:31Z</dcterms:created>
  <dcterms:modified xsi:type="dcterms:W3CDTF">2018-11-22T05:09:30Z</dcterms:modified>
  <cp:category/>
</cp:coreProperties>
</file>